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723" r:id="rId2"/>
    <p:sldMasterId id="2147483735" r:id="rId3"/>
  </p:sldMasterIdLst>
  <p:notesMasterIdLst>
    <p:notesMasterId r:id="rId39"/>
  </p:notesMasterIdLst>
  <p:handoutMasterIdLst>
    <p:handoutMasterId r:id="rId40"/>
  </p:handoutMasterIdLst>
  <p:sldIdLst>
    <p:sldId id="277" r:id="rId4"/>
    <p:sldId id="375" r:id="rId5"/>
    <p:sldId id="376" r:id="rId6"/>
    <p:sldId id="320" r:id="rId7"/>
    <p:sldId id="373" r:id="rId8"/>
    <p:sldId id="261" r:id="rId9"/>
    <p:sldId id="384" r:id="rId10"/>
    <p:sldId id="341" r:id="rId11"/>
    <p:sldId id="380" r:id="rId12"/>
    <p:sldId id="381" r:id="rId13"/>
    <p:sldId id="383" r:id="rId14"/>
    <p:sldId id="323" r:id="rId15"/>
    <p:sldId id="324" r:id="rId16"/>
    <p:sldId id="327" r:id="rId17"/>
    <p:sldId id="363" r:id="rId18"/>
    <p:sldId id="310" r:id="rId19"/>
    <p:sldId id="334" r:id="rId20"/>
    <p:sldId id="330" r:id="rId21"/>
    <p:sldId id="337" r:id="rId22"/>
    <p:sldId id="302" r:id="rId23"/>
    <p:sldId id="306" r:id="rId24"/>
    <p:sldId id="307" r:id="rId25"/>
    <p:sldId id="308" r:id="rId26"/>
    <p:sldId id="358" r:id="rId27"/>
    <p:sldId id="359" r:id="rId28"/>
    <p:sldId id="340" r:id="rId29"/>
    <p:sldId id="343" r:id="rId30"/>
    <p:sldId id="345" r:id="rId31"/>
    <p:sldId id="317" r:id="rId32"/>
    <p:sldId id="362" r:id="rId33"/>
    <p:sldId id="365" r:id="rId34"/>
    <p:sldId id="366" r:id="rId35"/>
    <p:sldId id="309" r:id="rId36"/>
    <p:sldId id="386" r:id="rId37"/>
    <p:sldId id="368" r:id="rId3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00CC66"/>
    <a:srgbClr val="CC0000"/>
    <a:srgbClr val="FFFF00"/>
    <a:srgbClr val="000099"/>
    <a:srgbClr val="000000"/>
    <a:srgbClr val="996633"/>
    <a:srgbClr val="CC99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386" autoAdjust="0"/>
  </p:normalViewPr>
  <p:slideViewPr>
    <p:cSldViewPr>
      <p:cViewPr>
        <p:scale>
          <a:sx n="60" d="100"/>
          <a:sy n="60" d="100"/>
        </p:scale>
        <p:origin x="-1092" y="-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002"/>
    </p:cViewPr>
  </p:sorterViewPr>
  <p:notesViewPr>
    <p:cSldViewPr>
      <p:cViewPr varScale="1">
        <p:scale>
          <a:sx n="57" d="100"/>
          <a:sy n="57" d="100"/>
        </p:scale>
        <p:origin x="-2814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E2F09B-56B5-4515-B664-8794C14A1DF3}" type="datetimeFigureOut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it-IT"/>
              <a:t>LA SCUOLA PER EXPO 2015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CF0D656-B39D-4503-B3DD-861FBF0F1E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A7059D5-C09A-4085-9F0E-F60A00C09B7E}" type="datetimeFigureOut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it-IT"/>
              <a:t>LA SCUOLA PER EXPO 2015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29CBB6-63A0-4615-8555-773E44B1855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638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91008A-E44A-4EEC-9481-F72E71F5DDC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it-IT"/>
          </a:p>
        </p:txBody>
      </p:sp>
      <p:sp>
        <p:nvSpPr>
          <p:cNvPr id="16388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22531" name="Segnaposto numero diapositiva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D18513C-4660-48C2-B53D-F6C8C0549EC5}" type="slidenum">
              <a:rPr lang="it-IT" sz="1200">
                <a:latin typeface="+mn-lt"/>
              </a:rPr>
              <a:pPr algn="r">
                <a:defRPr/>
              </a:pPr>
              <a:t>5</a:t>
            </a:fld>
            <a:endParaRPr lang="it-IT" sz="1200">
              <a:latin typeface="+mn-lt"/>
            </a:endParaRPr>
          </a:p>
        </p:txBody>
      </p:sp>
      <p:sp>
        <p:nvSpPr>
          <p:cNvPr id="22532" name="Segnaposto piè di pagina 4"/>
          <p:cNvSpPr txBox="1">
            <a:spLocks noGrp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it-IT" sz="1200">
                <a:latin typeface="+mn-lt"/>
              </a:rPr>
              <a:t>LA SCUOLA PER EXPO 2015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24579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94320C-3716-4A6B-8BCD-9D6243B3975F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it-IT"/>
          </a:p>
        </p:txBody>
      </p:sp>
      <p:sp>
        <p:nvSpPr>
          <p:cNvPr id="24580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2662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A3F491-656C-45A8-8E4D-BD38D4795F3F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it-IT"/>
          </a:p>
        </p:txBody>
      </p:sp>
      <p:sp>
        <p:nvSpPr>
          <p:cNvPr id="26628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43011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4F00669-E264-458A-91F5-15A0587C5404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it-IT"/>
          </a:p>
        </p:txBody>
      </p:sp>
      <p:sp>
        <p:nvSpPr>
          <p:cNvPr id="43012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45059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F48414D-786F-4AF3-88BB-B00927BD20A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it-IT" dirty="0"/>
          </a:p>
        </p:txBody>
      </p:sp>
      <p:sp>
        <p:nvSpPr>
          <p:cNvPr id="45060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dirty="0"/>
              <a:t>LA SCUOLA PER EXPO 2015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dirty="0" smtClean="0"/>
          </a:p>
        </p:txBody>
      </p:sp>
      <p:sp>
        <p:nvSpPr>
          <p:cNvPr id="4710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814C51-2ACC-4024-BE30-CE2A264D98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it-IT" dirty="0"/>
          </a:p>
        </p:txBody>
      </p:sp>
      <p:sp>
        <p:nvSpPr>
          <p:cNvPr id="47108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dirty="0"/>
              <a:t>LA SCUOLA PER EXPO 2015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65539" name="Segnaposto piè di pagina 3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  <p:sp>
        <p:nvSpPr>
          <p:cNvPr id="65540" name="Segnaposto numero diapositiva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ED09F1-E908-4C9B-9157-702F9DF033C1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4211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40389B-C1BB-4C63-92BE-AA83D0C5CCC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it-IT"/>
          </a:p>
        </p:txBody>
      </p:sp>
      <p:sp>
        <p:nvSpPr>
          <p:cNvPr id="94212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8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6758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9BBE40-8B04-4671-9699-3204931E6565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it-IT"/>
          </a:p>
        </p:txBody>
      </p:sp>
      <p:sp>
        <p:nvSpPr>
          <p:cNvPr id="67588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0355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973171-5212-4590-B565-A9DB78CBC3B9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it-IT"/>
          </a:p>
        </p:txBody>
      </p:sp>
      <p:sp>
        <p:nvSpPr>
          <p:cNvPr id="100356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4451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4E3E1A-4AE0-46F5-8489-11A0B9718E27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it-IT"/>
          </a:p>
        </p:txBody>
      </p:sp>
      <p:sp>
        <p:nvSpPr>
          <p:cNvPr id="104452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6499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300739-2543-49C8-8382-C1256F366F5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it-IT"/>
          </a:p>
        </p:txBody>
      </p:sp>
      <p:sp>
        <p:nvSpPr>
          <p:cNvPr id="106500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0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8547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BC1FAB-3123-4F11-B173-6E628A82772E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it-IT"/>
          </a:p>
        </p:txBody>
      </p:sp>
      <p:sp>
        <p:nvSpPr>
          <p:cNvPr id="108548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28</a:t>
            </a:fld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32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Segnaposto immagine diapositiva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0595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39179D-8BDC-40E8-8D5A-2924309879B8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it-IT"/>
          </a:p>
        </p:txBody>
      </p:sp>
      <p:sp>
        <p:nvSpPr>
          <p:cNvPr id="110596" name="Segnaposto piè di pagina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LA SCUOLA PER EXPO 2015</a:t>
            </a: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LA SCUOLA PER EXPO 2015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129CBB6-63A0-4615-8555-773E44B18552}" type="slidenum">
              <a:rPr lang="it-IT" smtClean="0"/>
              <a:pPr>
                <a:defRPr/>
              </a:pPr>
              <a:t>35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1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1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e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28" name="Titolo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7" name="Segnaposto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AC1612A-B4DE-4807-8E20-F17D68348ACC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8" name="Segnaposto numero diapositiva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2D3C098-B51F-4ABD-9553-A641C43FD1A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10" name="Segnaposto piè di pagina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contenuto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0575D39-ED52-4AC0-98F2-1398388F407A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numero diapositiva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21BC31A-0120-40D0-8AD0-5D3779265A3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Segnaposto piè di pagina 1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1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D49F122-1D17-495A-ADE1-F3521EB6EF7D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C1CA6CE-592E-48D9-B77C-2081BC65B58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FFA82E6-8E9F-48F8-93B9-48805A261628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DE3B984-4180-4C4B-8379-8C95F7127A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ttore 1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2" name="Segnaposto contenuto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34" name="Segnaposto contenuto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4B6F10-99EA-4979-AFC0-9DDD3CFD4E8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10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11" name="Segnaposto data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7E28D9C-C7E0-493E-BDB7-5E1C202ABACF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80455462-C52A-49DE-AD32-12CD8DA0BF7F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EA99E316-7CDE-4AA4-A72C-9B1B454DD4A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FAE8BAF-063F-4792-8864-FDDF46357619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89B63D7-0A7B-457A-A20C-994B12A8D25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1pPr>
          </a:lstStyle>
          <a:p>
            <a:pPr>
              <a:defRPr/>
            </a:pPr>
            <a:fld id="{ED7889A8-0196-4253-8F6C-A995AB823F29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3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1pPr>
          </a:lstStyle>
          <a:p>
            <a:pPr>
              <a:defRPr/>
            </a:pPr>
            <a:fld id="{8C27F6D1-8DC0-4339-A6A0-8B151F353B6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egnaposto contenuto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1" name="Titolo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5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6D10BB1-781F-42C8-BB32-186B3C8DADA4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numero diapositiva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BDADBC0-5966-4420-92D6-9BAF915910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Segnaposto piè di pagina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07E1BFDE-4C54-47D0-8DCB-012C9CCF7C68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numero diapositiva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549A4D0-6977-4CFA-8968-E7C8448C551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Segnaposto piè di pagina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F0C65F3-4D79-49D8-9623-F3942E926457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A0685B6-336E-46D2-A813-5961C9DEF2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B126B27-6E7C-485B-BC58-52A8348BF968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857B245-2358-40D7-91D6-75EEF8C28C5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76FE12D-60EA-4977-B3E1-517467024E5D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ADC6879-C017-4D9A-B000-53C18E13F92A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F1FBF42-2009-4C1B-ADB9-140C30EABCFB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62D3F15-8F86-468B-B21A-FE0930C61F6A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B061886-8974-448D-8C2F-EC55E5985813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8CC63C9-F262-472A-A5CE-13ED2EF0F82D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581CD0-8D25-42E3-BFF6-BAF5C91AFA8B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132E04E-F77C-4B40-A378-6DCDD3229F44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A489B55-7C53-4578-85E8-C09679185C77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EE3BF15-7107-4F7F-9737-1F58D7276F88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A2AF048-7C3B-41C6-9C89-A2B12968CF7F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1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ttore 1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e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28" name="Titolo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7" name="Segnaposto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B93883-EFE9-4CA6-ADCB-D356B59CDD8C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8" name="Segnaposto numero diapositiva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8B327A3-2429-4AAD-8D9C-A586FF8BA3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10" name="Segnaposto piè di pagina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gnaposto contenuto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4" name="Segnaposto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2FD4FE4-9C01-40CF-9BE9-99B832511A8E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numero diapositiva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ctr"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EFDD31D-1A19-4CB5-9BC6-C13519E1D5C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Segnaposto piè di pagina 1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ttore 1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3C2DEB8-7B51-4DA6-A47F-01EBABEC9AFA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A5969B-8CE9-4379-8D1B-4389BFADFC6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E881646-0D9A-4BDB-8AC3-B05E7869B0F7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514772A-0CD0-498B-A4E2-E6D3DD8D3E8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ttore 1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1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2" name="Segnaposto contenuto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34" name="Segnaposto contenuto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0F07C9-0541-4F9E-B300-88B9C7B042A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10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11" name="Segnaposto data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2ADE322-57B4-456A-BF03-18F6390A9998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86E56F89-3590-431A-BD17-71E5F0C01DCD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A02C9C8-9BFE-49D4-828F-FEC9C138C3E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9318093-03A0-4FD3-91AD-61330F8B77D3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06AAECD-6C5D-4EA0-8010-39E9D894DAC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newsfla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egnaposto contenuto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1" name="Titolo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5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ABC84A8-FBB8-4A55-BA57-6D23EA0E7E46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numero diapositiva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6E5638E-CDA9-4CCE-9F82-3776D1583D1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Segnaposto piè di pagina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it-IT" noProof="0" smtClean="0"/>
              <a:t>Fare clic sull'icona per inserire un'immagine</a:t>
            </a:r>
            <a:endParaRPr lang="en-US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5BD77BE-D9ED-48AF-94F8-A534B970CD09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6" name="Segnaposto numero diapositiva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949E0DE6-8FF1-4ED4-B2FD-9985628DEA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Segnaposto piè di pagina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Garamond" pitchFamily="18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</p:spTree>
  </p:cSld>
  <p:clrMapOvr>
    <a:masterClrMapping/>
  </p:clrMapOvr>
  <p:transition spd="med">
    <p:newsflash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D7510FD-287D-4B34-9196-72C877B723FE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C31BF21-AB37-4018-9C2B-7D49C13405E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8163BF7-9C5B-412B-A6BB-AC6343251FD7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0ECA924-233A-4EB3-8063-A5695CAA10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esto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smtClean="0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444D26"/>
                </a:solidFill>
                <a:latin typeface="Constantia"/>
              </a:defRPr>
            </a:lvl1pPr>
          </a:lstStyle>
          <a:p>
            <a:pPr>
              <a:defRPr/>
            </a:pPr>
            <a:fld id="{A36720C8-22A6-4F2C-AF45-A2DC3C51A6F8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444D26"/>
                </a:solidFill>
                <a:latin typeface="Constantia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rgbClr val="444D26"/>
                </a:solidFill>
                <a:latin typeface="Constantia"/>
              </a:defRPr>
            </a:lvl1pPr>
          </a:lstStyle>
          <a:p>
            <a:pPr>
              <a:defRPr/>
            </a:pPr>
            <a:fld id="{D8E1ACB2-27A8-42DC-8624-09F68F1B099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</p:sldLayoutIdLst>
  <p:transition spd="med">
    <p:newsflash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266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66CED86D-1584-492B-A428-C1B63FAAB0A8}" type="datetimeFigureOut">
              <a:rPr lang="it-IT"/>
              <a:pPr>
                <a:defRPr/>
              </a:pPr>
              <a:t>30/07/2015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DFE2E501-3A7F-43A3-9E34-6488CE6E6CBD}" type="slidenum">
              <a:rPr lang="it-IT"/>
              <a:pPr>
                <a:defRPr/>
              </a:pPr>
              <a:t>‹N›</a:t>
            </a:fld>
            <a:endParaRPr lang="it-I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egnaposto testo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smtClean="0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444D26"/>
                </a:solidFill>
                <a:latin typeface="Constantia"/>
                <a:cs typeface="+mn-cs"/>
              </a:defRPr>
            </a:lvl1pPr>
          </a:lstStyle>
          <a:p>
            <a:pPr>
              <a:defRPr/>
            </a:pPr>
            <a:fld id="{40D83EE7-7B6E-41BA-8F24-95B73CB04C41}" type="datetime1">
              <a:rPr lang="it-IT"/>
              <a:pPr>
                <a:defRPr/>
              </a:pPr>
              <a:t>30/07/2015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rgbClr val="444D26"/>
                </a:solidFill>
                <a:latin typeface="Constantia"/>
                <a:cs typeface="+mn-cs"/>
              </a:defRPr>
            </a:lvl1pPr>
          </a:lstStyle>
          <a:p>
            <a:pPr>
              <a:defRPr/>
            </a:pPr>
            <a:r>
              <a:rPr lang="it-IT"/>
              <a:t>ISTITUTO COMPRENSIVO NETTUNO III</a:t>
            </a:r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rgbClr val="444D26"/>
                </a:solidFill>
                <a:latin typeface="Constantia"/>
                <a:cs typeface="+mn-cs"/>
              </a:defRPr>
            </a:lvl1pPr>
          </a:lstStyle>
          <a:p>
            <a:pPr>
              <a:defRPr/>
            </a:pPr>
            <a:fld id="{977AD590-6061-45DF-A7C2-AC45DCA9B0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</p:sldLayoutIdLst>
  <p:transition spd="med">
    <p:newsflash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8.xml"/><Relationship Id="rId1" Type="http://schemas.openxmlformats.org/officeDocument/2006/relationships/audio" Target="file:///D:\F.S.%202015\EXPO%202015\EXPO%20DEFINITIVO\MILANO%2002.07.2015%20IC%20NETTUNO%20III-TERZAE-DAMMIUNQUIDAMMIUNNODAMMIUNPODIQUINOA\ENGLISH\MUSICA%20ANDINA.mp3" TargetMode="External"/><Relationship Id="rId6" Type="http://schemas.openxmlformats.org/officeDocument/2006/relationships/image" Target="../media/image3.png"/><Relationship Id="rId5" Type="http://schemas.openxmlformats.org/officeDocument/2006/relationships/hyperlink" Target="http://www.icnettunotre.gov.it/" TargetMode="External"/><Relationship Id="rId4" Type="http://schemas.openxmlformats.org/officeDocument/2006/relationships/hyperlink" Target="mailto:rmic8d2002@pec.istruzione.i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it/url?url=http://www.avsi.org/international-organizations/fao/&amp;rct=j&amp;frm=1&amp;q=&amp;esrc=s&amp;sa=U&amp;ei=VupuVOelHqq6ygO524KgCA&amp;ved=0CBwQ9QEwAw&amp;usg=AFQjCNFSWFyxP4vl1U2WY0BPUs66WwfAHQ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ChangeArrowheads="1"/>
          </p:cNvSpPr>
          <p:nvPr/>
        </p:nvSpPr>
        <p:spPr bwMode="auto">
          <a:xfrm>
            <a:off x="0" y="657225"/>
            <a:ext cx="914400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it-IT" sz="900" i="1" dirty="0">
                <a:latin typeface="Garamond" pitchFamily="18" charset="0"/>
                <a:cs typeface="Times New Roman" pitchFamily="18" charset="0"/>
              </a:rPr>
              <a:t>MINISTERO DELL’ISTRUZIONE, DELLA RICERCA E DELL’UNIVERSITA’</a:t>
            </a:r>
            <a:endParaRPr lang="it-IT" sz="800" dirty="0">
              <a:latin typeface="Garamond" pitchFamily="18" charset="0"/>
              <a:cs typeface="Arial" charset="0"/>
            </a:endParaRPr>
          </a:p>
          <a:p>
            <a:pPr algn="ctr" eaLnBrk="0" hangingPunct="0"/>
            <a:r>
              <a:rPr lang="it-IT" sz="900" i="1" dirty="0">
                <a:latin typeface="Garamond" pitchFamily="18" charset="0"/>
                <a:cs typeface="Times New Roman" pitchFamily="18" charset="0"/>
              </a:rPr>
              <a:t>UFFICIO SCOLASTICO REGIONALE PER IL LAZIO </a:t>
            </a:r>
            <a:endParaRPr lang="it-IT" sz="800" dirty="0">
              <a:latin typeface="Garamond" pitchFamily="18" charset="0"/>
              <a:cs typeface="Arial" charset="0"/>
            </a:endParaRPr>
          </a:p>
          <a:p>
            <a:pPr algn="just" eaLnBrk="0" hangingPunct="0"/>
            <a:r>
              <a:rPr lang="it-IT" sz="900" dirty="0">
                <a:latin typeface="Garamond" pitchFamily="18" charset="0"/>
                <a:ea typeface="Times New Roman" pitchFamily="18" charset="0"/>
                <a:cs typeface="Arial" charset="0"/>
              </a:rPr>
              <a:t>			                </a:t>
            </a:r>
            <a:r>
              <a:rPr lang="it-IT" sz="900" i="1" dirty="0">
                <a:latin typeface="Garamond" pitchFamily="18" charset="0"/>
                <a:ea typeface="Times New Roman" pitchFamily="18" charset="0"/>
                <a:cs typeface="Arial" charset="0"/>
              </a:rPr>
              <a:t>ISTITUTO COMPRENSIVO “NETTUNO III”</a:t>
            </a:r>
            <a:endParaRPr lang="it-IT" sz="800" dirty="0">
              <a:latin typeface="Garamond" pitchFamily="18" charset="0"/>
              <a:cs typeface="Arial" charset="0"/>
            </a:endParaRPr>
          </a:p>
          <a:p>
            <a:pPr algn="ctr" eaLnBrk="0" hangingPunct="0"/>
            <a:r>
              <a:rPr lang="it-IT" sz="900" i="1" dirty="0">
                <a:latin typeface="Garamond" pitchFamily="18" charset="0"/>
                <a:cs typeface="Times New Roman" pitchFamily="18" charset="0"/>
              </a:rPr>
              <a:t>18° CENTRO TERRITORIALE PERMANENTE ISTRUZIONE IN ETA’ ADULTA </a:t>
            </a:r>
            <a:endParaRPr lang="it-IT" sz="800" i="1" dirty="0">
              <a:latin typeface="Garamond" pitchFamily="18" charset="0"/>
              <a:cs typeface="Arial" charset="0"/>
            </a:endParaRPr>
          </a:p>
          <a:p>
            <a:pPr algn="ctr" eaLnBrk="0" hangingPunct="0"/>
            <a:r>
              <a:rPr lang="it-IT" sz="900" i="1" dirty="0">
                <a:latin typeface="Garamond" pitchFamily="18" charset="0"/>
                <a:cs typeface="Times New Roman" pitchFamily="18" charset="0"/>
              </a:rPr>
              <a:t>Via  OLMATA, 86   00048 NETTUNO   </a:t>
            </a:r>
            <a:r>
              <a:rPr lang="it-IT" sz="900" dirty="0">
                <a:latin typeface="Garamond" pitchFamily="18" charset="0"/>
                <a:cs typeface="Times New Roman" pitchFamily="18" charset="0"/>
                <a:sym typeface="Wingdings" pitchFamily="2" charset="2"/>
              </a:rPr>
              <a:t></a:t>
            </a:r>
            <a:r>
              <a:rPr lang="it-IT" sz="900" i="1" dirty="0">
                <a:latin typeface="Garamond" pitchFamily="18" charset="0"/>
                <a:cs typeface="Times New Roman" pitchFamily="18" charset="0"/>
              </a:rPr>
              <a:t>06 9881356 </a:t>
            </a:r>
            <a:r>
              <a:rPr lang="it-IT" sz="900" dirty="0">
                <a:latin typeface="Garamond" pitchFamily="18" charset="0"/>
                <a:cs typeface="Times New Roman" pitchFamily="18" charset="0"/>
                <a:sym typeface="Wingdings" pitchFamily="2" charset="2"/>
              </a:rPr>
              <a:t> fax 06 98600505 </a:t>
            </a:r>
            <a:endParaRPr lang="it-IT" sz="800" dirty="0">
              <a:latin typeface="Garamond" pitchFamily="18" charset="0"/>
              <a:cs typeface="Arial" charset="0"/>
              <a:sym typeface="Wingdings" pitchFamily="2" charset="2"/>
            </a:endParaRPr>
          </a:p>
          <a:p>
            <a:pPr algn="ctr" eaLnBrk="0" hangingPunct="0"/>
            <a:r>
              <a:rPr lang="it-IT" sz="900" i="1" dirty="0">
                <a:latin typeface="Garamond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it-IT" sz="900" dirty="0">
                <a:latin typeface="Garamond" pitchFamily="18" charset="0"/>
                <a:cs typeface="Times New Roman" pitchFamily="18" charset="0"/>
                <a:sym typeface="Wingdings" pitchFamily="2" charset="2"/>
              </a:rPr>
              <a:t></a:t>
            </a:r>
            <a:r>
              <a:rPr lang="it-IT" sz="900" dirty="0">
                <a:latin typeface="Garamond" pitchFamily="18" charset="0"/>
                <a:cs typeface="Times New Roman" pitchFamily="18" charset="0"/>
              </a:rPr>
              <a:t> </a:t>
            </a:r>
            <a:r>
              <a:rPr lang="it-IT" sz="900" u="sng" dirty="0">
                <a:solidFill>
                  <a:srgbClr val="000099"/>
                </a:solidFill>
                <a:latin typeface="Garamond" pitchFamily="18" charset="0"/>
                <a:cs typeface="Times New Roman" pitchFamily="18" charset="0"/>
                <a:sym typeface="Wingdings" pitchFamily="2" charset="2"/>
              </a:rPr>
              <a:t>rmic8d2002@istruzione.it – </a:t>
            </a:r>
            <a:r>
              <a:rPr lang="it-IT" sz="900" u="sng" dirty="0">
                <a:solidFill>
                  <a:srgbClr val="000099"/>
                </a:solidFill>
                <a:latin typeface="Garamond" pitchFamily="18" charset="0"/>
                <a:cs typeface="Times New Roman" pitchFamily="18" charset="0"/>
                <a:sym typeface="Wingdings" pitchFamily="2" charset="2"/>
                <a:hlinkClick r:id="rId4"/>
              </a:rPr>
              <a:t>rmic8d2002@pec.istruzione.it</a:t>
            </a:r>
            <a:endParaRPr lang="it-IT" sz="800" u="sng" dirty="0">
              <a:solidFill>
                <a:srgbClr val="000099"/>
              </a:solidFill>
              <a:latin typeface="Garamond" pitchFamily="18" charset="0"/>
              <a:cs typeface="Arial" charset="0"/>
              <a:sym typeface="Wingdings" pitchFamily="2" charset="2"/>
            </a:endParaRPr>
          </a:p>
          <a:p>
            <a:pPr algn="ctr" eaLnBrk="0" hangingPunct="0"/>
            <a:r>
              <a:rPr lang="en-GB" sz="900" dirty="0" err="1">
                <a:latin typeface="Garamond" pitchFamily="18" charset="0"/>
                <a:cs typeface="Times New Roman" pitchFamily="18" charset="0"/>
                <a:sym typeface="Wingdings" pitchFamily="2" charset="2"/>
                <a:hlinkClick r:id="rId5"/>
              </a:rPr>
              <a:t>www.icnettunotre.gov.it</a:t>
            </a:r>
            <a:endParaRPr lang="en-GB" sz="900" dirty="0">
              <a:latin typeface="Garamond" pitchFamily="18" charset="0"/>
              <a:cs typeface="Times New Roman" pitchFamily="18" charset="0"/>
              <a:sym typeface="Wingdings" pitchFamily="2" charset="2"/>
            </a:endParaRPr>
          </a:p>
          <a:p>
            <a:pPr algn="ctr" eaLnBrk="0" hangingPunct="0"/>
            <a:endParaRPr lang="en-GB" sz="900" dirty="0">
              <a:latin typeface="Garamond" pitchFamily="18" charset="0"/>
              <a:cs typeface="Times New Roman" pitchFamily="18" charset="0"/>
              <a:sym typeface="Wingdings" pitchFamily="2" charset="2"/>
            </a:endParaRPr>
          </a:p>
          <a:p>
            <a:pPr algn="ctr" eaLnBrk="0" hangingPunct="0"/>
            <a:endParaRPr lang="en-GB" sz="900" dirty="0">
              <a:latin typeface="Garamond" pitchFamily="18" charset="0"/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54275" name="Segnaposto numero diapositiva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01CB7E10-CD4C-4788-A944-73BD8CB936AF}" type="slidenum">
              <a:rPr lang="it-IT" smtClean="0"/>
              <a:pPr/>
              <a:t>1</a:t>
            </a:fld>
            <a:endParaRPr lang="it-IT" smtClean="0"/>
          </a:p>
        </p:txBody>
      </p:sp>
      <p:sp>
        <p:nvSpPr>
          <p:cNvPr id="54276" name="CasellaDiTesto 6"/>
          <p:cNvSpPr txBox="1">
            <a:spLocks noChangeArrowheads="1"/>
          </p:cNvSpPr>
          <p:nvPr/>
        </p:nvSpPr>
        <p:spPr bwMode="auto">
          <a:xfrm>
            <a:off x="2484438" y="2708275"/>
            <a:ext cx="4175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>
                <a:latin typeface="Garamond" pitchFamily="18" charset="0"/>
              </a:rPr>
              <a:t>- LA SCUOLA PER EXPO 2015 -</a:t>
            </a:r>
            <a:endParaRPr lang="it-IT">
              <a:latin typeface="Garamond" pitchFamily="18" charset="0"/>
            </a:endParaRPr>
          </a:p>
        </p:txBody>
      </p:sp>
      <p:sp>
        <p:nvSpPr>
          <p:cNvPr id="54277" name="CasellaDiTesto 7"/>
          <p:cNvSpPr txBox="1">
            <a:spLocks noChangeArrowheads="1"/>
          </p:cNvSpPr>
          <p:nvPr/>
        </p:nvSpPr>
        <p:spPr bwMode="auto">
          <a:xfrm>
            <a:off x="3095625" y="2133600"/>
            <a:ext cx="2952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>
                <a:latin typeface="Garamond" pitchFamily="18" charset="0"/>
              </a:rPr>
              <a:t>CONCORSO</a:t>
            </a:r>
          </a:p>
        </p:txBody>
      </p:sp>
      <p:sp>
        <p:nvSpPr>
          <p:cNvPr id="54278" name="CasellaDiTesto 8"/>
          <p:cNvSpPr txBox="1">
            <a:spLocks noChangeArrowheads="1"/>
          </p:cNvSpPr>
          <p:nvPr/>
        </p:nvSpPr>
        <p:spPr bwMode="auto">
          <a:xfrm>
            <a:off x="2195513" y="3141663"/>
            <a:ext cx="4716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400" i="1">
                <a:latin typeface="Blackadder ITC" pitchFamily="82" charset="0"/>
                <a:cs typeface="AngsanaUPC" pitchFamily="18" charset="-34"/>
              </a:rPr>
              <a:t>Nutrire il Pianeta, Energia per la Vita.</a:t>
            </a:r>
            <a:endParaRPr lang="it-IT" sz="2400">
              <a:latin typeface="Blackadder ITC" pitchFamily="82" charset="0"/>
              <a:cs typeface="AngsanaUPC" pitchFamily="18" charset="-34"/>
            </a:endParaRPr>
          </a:p>
        </p:txBody>
      </p:sp>
      <p:sp>
        <p:nvSpPr>
          <p:cNvPr id="16393" name="CasellaDiTesto 9"/>
          <p:cNvSpPr txBox="1">
            <a:spLocks noChangeArrowheads="1"/>
          </p:cNvSpPr>
          <p:nvPr/>
        </p:nvSpPr>
        <p:spPr bwMode="auto">
          <a:xfrm>
            <a:off x="2519363" y="4724400"/>
            <a:ext cx="41052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800" b="1" i="1" dirty="0">
                <a:latin typeface="Edwardian Script ITC" pitchFamily="66" charset="0"/>
                <a:cs typeface="AngsanaUPC" pitchFamily="18" charset="-34"/>
              </a:rPr>
              <a:t>“Dammi un Qui, dammi un </a:t>
            </a:r>
            <a:r>
              <a:rPr lang="it-IT" sz="2800" b="1" i="1" dirty="0" err="1">
                <a:latin typeface="Edwardian Script ITC" pitchFamily="66" charset="0"/>
                <a:cs typeface="AngsanaUPC" pitchFamily="18" charset="-34"/>
              </a:rPr>
              <a:t>No…</a:t>
            </a:r>
            <a:r>
              <a:rPr lang="it-IT" sz="2800" b="1" i="1" dirty="0">
                <a:latin typeface="Edwardian Script ITC" pitchFamily="66" charset="0"/>
                <a:cs typeface="AngsanaUPC" pitchFamily="18" charset="-34"/>
              </a:rPr>
              <a:t>.Dammi un po’ di </a:t>
            </a:r>
            <a:r>
              <a:rPr lang="it-IT" sz="2800" b="1" i="1" dirty="0" err="1">
                <a:latin typeface="Edwardian Script ITC" pitchFamily="66" charset="0"/>
                <a:cs typeface="AngsanaUPC" pitchFamily="18" charset="-34"/>
              </a:rPr>
              <a:t>Quinoa</a:t>
            </a:r>
            <a:r>
              <a:rPr lang="it-IT" sz="2800" b="1" i="1" dirty="0">
                <a:latin typeface="Edwardian Script ITC" pitchFamily="66" charset="0"/>
                <a:cs typeface="AngsanaUPC" pitchFamily="18" charset="-34"/>
              </a:rPr>
              <a:t>”</a:t>
            </a:r>
            <a:endParaRPr lang="it-IT" sz="2800" b="1" dirty="0">
              <a:latin typeface="Edwardian Script ITC" pitchFamily="66" charset="0"/>
              <a:cs typeface="AngsanaUPC" pitchFamily="18" charset="-34"/>
            </a:endParaRPr>
          </a:p>
        </p:txBody>
      </p:sp>
      <p:sp>
        <p:nvSpPr>
          <p:cNvPr id="54280" name="CasellaDiTesto 10"/>
          <p:cNvSpPr txBox="1">
            <a:spLocks noChangeArrowheads="1"/>
          </p:cNvSpPr>
          <p:nvPr/>
        </p:nvSpPr>
        <p:spPr bwMode="auto">
          <a:xfrm>
            <a:off x="6659563" y="5876925"/>
            <a:ext cx="248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000">
                <a:latin typeface="Garamond" pitchFamily="18" charset="0"/>
              </a:rPr>
              <a:t>DIRIGENTE SCOLASTICO </a:t>
            </a:r>
          </a:p>
          <a:p>
            <a:pPr algn="ctr"/>
            <a:r>
              <a:rPr lang="it-IT" sz="1000">
                <a:latin typeface="Garamond" pitchFamily="18" charset="0"/>
              </a:rPr>
              <a:t>PROF.SSA ANNA MARIA CERVONI</a:t>
            </a:r>
          </a:p>
        </p:txBody>
      </p:sp>
      <p:sp>
        <p:nvSpPr>
          <p:cNvPr id="54281" name="CasellaDiTesto 11"/>
          <p:cNvSpPr txBox="1">
            <a:spLocks noChangeArrowheads="1"/>
          </p:cNvSpPr>
          <p:nvPr/>
        </p:nvSpPr>
        <p:spPr bwMode="auto">
          <a:xfrm>
            <a:off x="0" y="5876925"/>
            <a:ext cx="1908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800">
                <a:latin typeface="Garamond" pitchFamily="18" charset="0"/>
              </a:rPr>
              <a:t>COORDINATORE</a:t>
            </a:r>
          </a:p>
          <a:p>
            <a:r>
              <a:rPr lang="it-IT" sz="800">
                <a:latin typeface="Garamond" pitchFamily="18" charset="0"/>
              </a:rPr>
              <a:t>PROF. CLAUDIO PERONCINI</a:t>
            </a:r>
          </a:p>
        </p:txBody>
      </p:sp>
      <p:sp>
        <p:nvSpPr>
          <p:cNvPr id="16396" name="CasellaDiTesto 12"/>
          <p:cNvSpPr txBox="1">
            <a:spLocks noChangeArrowheads="1"/>
          </p:cNvSpPr>
          <p:nvPr/>
        </p:nvSpPr>
        <p:spPr bwMode="auto">
          <a:xfrm>
            <a:off x="792163" y="3789363"/>
            <a:ext cx="7559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i="1" dirty="0">
                <a:latin typeface="Garamond" pitchFamily="18" charset="0"/>
              </a:rPr>
              <a:t>LA CLASSE 3</a:t>
            </a:r>
            <a:r>
              <a:rPr lang="it-IT" i="1" baseline="30000" dirty="0">
                <a:latin typeface="Garamond" pitchFamily="18" charset="0"/>
              </a:rPr>
              <a:t>A </a:t>
            </a:r>
            <a:r>
              <a:rPr lang="it-IT" i="1" dirty="0">
                <a:latin typeface="Garamond" pitchFamily="18" charset="0"/>
              </a:rPr>
              <a:t>E DELL’ISTITUTO COMPRENSIVO “NETTUNO III”</a:t>
            </a:r>
          </a:p>
        </p:txBody>
      </p:sp>
      <p:sp>
        <p:nvSpPr>
          <p:cNvPr id="16397" name="CasellaDiTesto 13"/>
          <p:cNvSpPr txBox="1">
            <a:spLocks noChangeArrowheads="1"/>
          </p:cNvSpPr>
          <p:nvPr/>
        </p:nvSpPr>
        <p:spPr bwMode="auto">
          <a:xfrm>
            <a:off x="3671888" y="42211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>
                <a:latin typeface="Edwardian Script ITC" pitchFamily="66" charset="0"/>
              </a:rPr>
              <a:t>Presenta:</a:t>
            </a:r>
          </a:p>
        </p:txBody>
      </p:sp>
      <p:pic>
        <p:nvPicPr>
          <p:cNvPr id="15" name="MUSICA ANDIN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60213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5" name="Immagine 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4284663" y="188913"/>
            <a:ext cx="458787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16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 showWhenStopped="0">
                <p:cTn id="2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6393" grpId="0"/>
      <p:bldP spid="16396" grpId="0" build="allAtOnce"/>
      <p:bldP spid="1639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467544" y="1180783"/>
            <a:ext cx="828092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it-IT" b="1" dirty="0">
                <a:cs typeface="Arial" charset="0"/>
              </a:rPr>
              <a:t>QUINOA: </a:t>
            </a:r>
            <a:r>
              <a:rPr lang="it-IT" b="1" dirty="0" err="1" smtClean="0">
                <a:cs typeface="Arial" charset="0"/>
              </a:rPr>
              <a:t>our</a:t>
            </a:r>
            <a:r>
              <a:rPr lang="it-IT" b="1" dirty="0" smtClean="0">
                <a:cs typeface="Arial" charset="0"/>
              </a:rPr>
              <a:t> </a:t>
            </a:r>
            <a:r>
              <a:rPr lang="it-IT" b="1" dirty="0" err="1" smtClean="0">
                <a:cs typeface="Arial" charset="0"/>
              </a:rPr>
              <a:t>next</a:t>
            </a:r>
            <a:r>
              <a:rPr lang="it-IT" b="1" dirty="0" smtClean="0">
                <a:cs typeface="Arial" charset="0"/>
              </a:rPr>
              <a:t> challenge!</a:t>
            </a:r>
          </a:p>
          <a:p>
            <a:pPr algn="ctr"/>
            <a:endParaRPr lang="it-IT" b="1" dirty="0">
              <a:cs typeface="Arial" charset="0"/>
            </a:endParaRPr>
          </a:p>
          <a:p>
            <a:pPr algn="just"/>
            <a:r>
              <a:rPr lang="it-IT" dirty="0" smtClean="0">
                <a:cs typeface="Arial" charset="0"/>
              </a:rPr>
              <a:t>The </a:t>
            </a:r>
            <a:r>
              <a:rPr lang="it-IT" dirty="0" err="1" smtClean="0">
                <a:cs typeface="Arial" charset="0"/>
              </a:rPr>
              <a:t>class</a:t>
            </a:r>
            <a:r>
              <a:rPr lang="it-IT" dirty="0" smtClean="0">
                <a:cs typeface="Arial" charset="0"/>
              </a:rPr>
              <a:t> 3</a:t>
            </a:r>
            <a:r>
              <a:rPr lang="it-IT" baseline="30000" dirty="0" smtClean="0">
                <a:cs typeface="Arial" charset="0"/>
              </a:rPr>
              <a:t>° </a:t>
            </a:r>
            <a:r>
              <a:rPr lang="it-IT" dirty="0" smtClean="0">
                <a:cs typeface="Arial" charset="0"/>
              </a:rPr>
              <a:t>E </a:t>
            </a:r>
            <a:r>
              <a:rPr lang="it-IT" dirty="0" err="1" smtClean="0">
                <a:cs typeface="Arial" charset="0"/>
              </a:rPr>
              <a:t>of</a:t>
            </a:r>
            <a:r>
              <a:rPr lang="it-IT" dirty="0" smtClean="0">
                <a:cs typeface="Arial" charset="0"/>
              </a:rPr>
              <a:t> the 3° Nettuno’s </a:t>
            </a:r>
            <a:r>
              <a:rPr lang="it-IT" dirty="0" err="1" smtClean="0">
                <a:cs typeface="Arial" charset="0"/>
              </a:rPr>
              <a:t>institute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partecipated</a:t>
            </a:r>
            <a:r>
              <a:rPr lang="it-IT" dirty="0" smtClean="0">
                <a:cs typeface="Arial" charset="0"/>
              </a:rPr>
              <a:t> in the project “</a:t>
            </a:r>
            <a:r>
              <a:rPr lang="it-IT" dirty="0" err="1" smtClean="0">
                <a:cs typeface="Arial" charset="0"/>
              </a:rPr>
              <a:t>Feed</a:t>
            </a:r>
            <a:r>
              <a:rPr lang="it-IT" dirty="0" smtClean="0">
                <a:cs typeface="Arial" charset="0"/>
              </a:rPr>
              <a:t> the world, </a:t>
            </a:r>
            <a:r>
              <a:rPr lang="it-IT" dirty="0" err="1" smtClean="0">
                <a:cs typeface="Arial" charset="0"/>
              </a:rPr>
              <a:t>energy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for</a:t>
            </a:r>
            <a:r>
              <a:rPr lang="it-IT" dirty="0" smtClean="0">
                <a:cs typeface="Arial" charset="0"/>
              </a:rPr>
              <a:t> life”, due </a:t>
            </a:r>
            <a:r>
              <a:rPr lang="it-IT" dirty="0" err="1" smtClean="0">
                <a:cs typeface="Arial" charset="0"/>
              </a:rPr>
              <a:t>to</a:t>
            </a:r>
            <a:r>
              <a:rPr lang="it-IT" dirty="0" smtClean="0">
                <a:cs typeface="Arial" charset="0"/>
              </a:rPr>
              <a:t> the </a:t>
            </a:r>
            <a:r>
              <a:rPr lang="it-IT" dirty="0" err="1" smtClean="0">
                <a:cs typeface="Arial" charset="0"/>
              </a:rPr>
              <a:t>teachers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who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recognised</a:t>
            </a:r>
            <a:r>
              <a:rPr lang="it-IT" dirty="0" smtClean="0">
                <a:cs typeface="Arial" charset="0"/>
              </a:rPr>
              <a:t> the educational </a:t>
            </a:r>
            <a:r>
              <a:rPr lang="it-IT" dirty="0" err="1" smtClean="0">
                <a:cs typeface="Arial" charset="0"/>
              </a:rPr>
              <a:t>importance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of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this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concourse</a:t>
            </a:r>
            <a:r>
              <a:rPr lang="it-IT" dirty="0" smtClean="0">
                <a:cs typeface="Arial" charset="0"/>
              </a:rPr>
              <a:t>. </a:t>
            </a:r>
            <a:r>
              <a:rPr lang="it-IT" dirty="0" err="1" smtClean="0">
                <a:cs typeface="Arial" charset="0"/>
              </a:rPr>
              <a:t>After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many</a:t>
            </a:r>
            <a:r>
              <a:rPr lang="it-IT" dirty="0" smtClean="0">
                <a:cs typeface="Arial" charset="0"/>
              </a:rPr>
              <a:t> and long </a:t>
            </a:r>
            <a:r>
              <a:rPr lang="it-IT" dirty="0" err="1" smtClean="0">
                <a:cs typeface="Arial" charset="0"/>
              </a:rPr>
              <a:t>dibates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we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decided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to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enhance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our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knowledge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about</a:t>
            </a:r>
            <a:r>
              <a:rPr lang="it-IT" dirty="0" smtClean="0">
                <a:cs typeface="Arial" charset="0"/>
              </a:rPr>
              <a:t> a </a:t>
            </a:r>
            <a:r>
              <a:rPr lang="it-IT" dirty="0" err="1" smtClean="0">
                <a:cs typeface="Arial" charset="0"/>
              </a:rPr>
              <a:t>specific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kind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of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food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quinoa</a:t>
            </a:r>
            <a:r>
              <a:rPr lang="it-IT" dirty="0" smtClean="0">
                <a:cs typeface="Arial" charset="0"/>
              </a:rPr>
              <a:t>, due </a:t>
            </a:r>
            <a:r>
              <a:rPr lang="it-IT" dirty="0" err="1" smtClean="0">
                <a:cs typeface="Arial" charset="0"/>
              </a:rPr>
              <a:t>to</a:t>
            </a:r>
            <a:r>
              <a:rPr lang="it-IT" dirty="0" smtClean="0">
                <a:cs typeface="Arial" charset="0"/>
              </a:rPr>
              <a:t> the </a:t>
            </a:r>
            <a:r>
              <a:rPr lang="it-IT" dirty="0" err="1" smtClean="0">
                <a:cs typeface="Arial" charset="0"/>
              </a:rPr>
              <a:t>fact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that</a:t>
            </a:r>
            <a:r>
              <a:rPr lang="it-IT" dirty="0" smtClean="0">
                <a:cs typeface="Arial" charset="0"/>
              </a:rPr>
              <a:t> the ONU and the FAO </a:t>
            </a:r>
            <a:r>
              <a:rPr lang="it-IT" dirty="0" err="1" smtClean="0">
                <a:cs typeface="Arial" charset="0"/>
              </a:rPr>
              <a:t>gave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 a </a:t>
            </a:r>
            <a:r>
              <a:rPr lang="it-IT" dirty="0" err="1" smtClean="0">
                <a:cs typeface="Arial" charset="0"/>
              </a:rPr>
              <a:t>reward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defining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as</a:t>
            </a:r>
            <a:r>
              <a:rPr lang="it-IT" dirty="0" smtClean="0">
                <a:cs typeface="Arial" charset="0"/>
              </a:rPr>
              <a:t> “</a:t>
            </a:r>
            <a:r>
              <a:rPr lang="it-IT" dirty="0" err="1" smtClean="0">
                <a:cs typeface="Arial" charset="0"/>
              </a:rPr>
              <a:t>an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ally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with</a:t>
            </a:r>
            <a:r>
              <a:rPr lang="it-IT" dirty="0" smtClean="0">
                <a:cs typeface="Arial" charset="0"/>
              </a:rPr>
              <a:t> the </a:t>
            </a:r>
            <a:r>
              <a:rPr lang="it-IT" dirty="0" err="1" smtClean="0">
                <a:cs typeface="Arial" charset="0"/>
              </a:rPr>
              <a:t>fight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against</a:t>
            </a:r>
            <a:r>
              <a:rPr lang="it-IT" dirty="0" smtClean="0">
                <a:cs typeface="Arial" charset="0"/>
              </a:rPr>
              <a:t> the </a:t>
            </a:r>
            <a:r>
              <a:rPr lang="it-IT" dirty="0" err="1" smtClean="0">
                <a:cs typeface="Arial" charset="0"/>
              </a:rPr>
              <a:t>starvation</a:t>
            </a:r>
            <a:r>
              <a:rPr lang="it-IT" dirty="0" smtClean="0">
                <a:cs typeface="Arial" charset="0"/>
              </a:rPr>
              <a:t>”.</a:t>
            </a:r>
          </a:p>
          <a:p>
            <a:pPr algn="just"/>
            <a:r>
              <a:rPr lang="it-IT" dirty="0" err="1" smtClean="0">
                <a:cs typeface="Arial" charset="0"/>
              </a:rPr>
              <a:t>This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food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caught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our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attention</a:t>
            </a:r>
            <a:r>
              <a:rPr lang="it-IT" dirty="0" smtClean="0">
                <a:cs typeface="Arial" charset="0"/>
              </a:rPr>
              <a:t> and, </a:t>
            </a:r>
            <a:r>
              <a:rPr lang="it-IT" dirty="0" err="1" smtClean="0">
                <a:cs typeface="Arial" charset="0"/>
              </a:rPr>
              <a:t>after</a:t>
            </a:r>
            <a:r>
              <a:rPr lang="it-IT" dirty="0" smtClean="0">
                <a:cs typeface="Arial" charset="0"/>
              </a:rPr>
              <a:t> a moment </a:t>
            </a:r>
            <a:r>
              <a:rPr lang="it-IT" dirty="0" err="1" smtClean="0">
                <a:cs typeface="Arial" charset="0"/>
              </a:rPr>
              <a:t>of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uncertainty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we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started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discoverigng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this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special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plant</a:t>
            </a:r>
            <a:r>
              <a:rPr lang="it-IT" dirty="0" smtClean="0">
                <a:cs typeface="Arial" charset="0"/>
              </a:rPr>
              <a:t> so </a:t>
            </a:r>
            <a:r>
              <a:rPr lang="it-IT" dirty="0" err="1" smtClean="0">
                <a:cs typeface="Arial" charset="0"/>
              </a:rPr>
              <a:t>often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confused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as</a:t>
            </a:r>
            <a:r>
              <a:rPr lang="it-IT" dirty="0" smtClean="0">
                <a:cs typeface="Arial" charset="0"/>
              </a:rPr>
              <a:t> a </a:t>
            </a:r>
            <a:r>
              <a:rPr lang="it-IT" dirty="0" err="1" smtClean="0">
                <a:cs typeface="Arial" charset="0"/>
              </a:rPr>
              <a:t>cereal</a:t>
            </a:r>
            <a:r>
              <a:rPr lang="it-IT" dirty="0" smtClean="0">
                <a:cs typeface="Arial" charset="0"/>
              </a:rPr>
              <a:t>. </a:t>
            </a:r>
          </a:p>
          <a:p>
            <a:pPr algn="just"/>
            <a:r>
              <a:rPr lang="it-IT" dirty="0" err="1" smtClean="0">
                <a:cs typeface="Arial" charset="0"/>
              </a:rPr>
              <a:t>Its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nutritious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properties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make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probably</a:t>
            </a:r>
            <a:r>
              <a:rPr lang="it-IT" dirty="0" smtClean="0">
                <a:cs typeface="Arial" charset="0"/>
              </a:rPr>
              <a:t> the best </a:t>
            </a:r>
            <a:r>
              <a:rPr lang="it-IT" dirty="0" err="1" smtClean="0">
                <a:cs typeface="Arial" charset="0"/>
              </a:rPr>
              <a:t>foot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nowadays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an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excellent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meal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for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those</a:t>
            </a:r>
            <a:r>
              <a:rPr lang="it-IT" dirty="0" smtClean="0">
                <a:cs typeface="Arial" charset="0"/>
              </a:rPr>
              <a:t> people </a:t>
            </a:r>
            <a:r>
              <a:rPr lang="it-IT" dirty="0" err="1" smtClean="0">
                <a:cs typeface="Arial" charset="0"/>
              </a:rPr>
              <a:t>who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suffer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from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celiac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disease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because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’s </a:t>
            </a:r>
            <a:r>
              <a:rPr lang="it-IT" dirty="0" err="1" smtClean="0">
                <a:cs typeface="Arial" charset="0"/>
              </a:rPr>
              <a:t>gluten</a:t>
            </a:r>
            <a:r>
              <a:rPr lang="it-IT" dirty="0" smtClean="0">
                <a:cs typeface="Arial" charset="0"/>
              </a:rPr>
              <a:t> free.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has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olso</a:t>
            </a:r>
            <a:r>
              <a:rPr lang="it-IT" dirty="0" smtClean="0">
                <a:cs typeface="Arial" charset="0"/>
              </a:rPr>
              <a:t> a </a:t>
            </a:r>
            <a:r>
              <a:rPr lang="it-IT" dirty="0" err="1" smtClean="0">
                <a:cs typeface="Arial" charset="0"/>
              </a:rPr>
              <a:t>good</a:t>
            </a:r>
            <a:r>
              <a:rPr lang="it-IT" dirty="0" smtClean="0">
                <a:cs typeface="Arial" charset="0"/>
              </a:rPr>
              <a:t> taste and </a:t>
            </a:r>
            <a:r>
              <a:rPr lang="it-IT" dirty="0" err="1" smtClean="0">
                <a:cs typeface="Arial" charset="0"/>
              </a:rPr>
              <a:t>you</a:t>
            </a:r>
            <a:r>
              <a:rPr lang="it-IT" dirty="0" smtClean="0">
                <a:cs typeface="Arial" charset="0"/>
              </a:rPr>
              <a:t> can </a:t>
            </a:r>
            <a:r>
              <a:rPr lang="it-IT" dirty="0" err="1" smtClean="0">
                <a:cs typeface="Arial" charset="0"/>
              </a:rPr>
              <a:t>use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it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for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many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different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courses</a:t>
            </a:r>
            <a:r>
              <a:rPr lang="it-IT" dirty="0" smtClean="0">
                <a:cs typeface="Arial" charset="0"/>
              </a:rPr>
              <a:t>, </a:t>
            </a:r>
            <a:r>
              <a:rPr lang="it-IT" dirty="0" err="1" smtClean="0">
                <a:cs typeface="Arial" charset="0"/>
              </a:rPr>
              <a:t>from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your</a:t>
            </a:r>
            <a:r>
              <a:rPr lang="it-IT" dirty="0" smtClean="0">
                <a:cs typeface="Arial" charset="0"/>
              </a:rPr>
              <a:t> starter </a:t>
            </a:r>
            <a:r>
              <a:rPr lang="it-IT" dirty="0" err="1" smtClean="0">
                <a:cs typeface="Arial" charset="0"/>
              </a:rPr>
              <a:t>to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your</a:t>
            </a:r>
            <a:r>
              <a:rPr lang="it-IT" dirty="0" smtClean="0">
                <a:cs typeface="Arial" charset="0"/>
              </a:rPr>
              <a:t> dessert. </a:t>
            </a:r>
            <a:r>
              <a:rPr lang="it-IT" dirty="0" err="1" smtClean="0">
                <a:cs typeface="Arial" charset="0"/>
              </a:rPr>
              <a:t>Anyway</a:t>
            </a:r>
            <a:r>
              <a:rPr lang="it-IT" dirty="0" smtClean="0">
                <a:cs typeface="Arial" charset="0"/>
              </a:rPr>
              <a:t> “fathom the </a:t>
            </a:r>
            <a:r>
              <a:rPr lang="it-IT" dirty="0" err="1" smtClean="0">
                <a:cs typeface="Arial" charset="0"/>
              </a:rPr>
              <a:t>flavour</a:t>
            </a:r>
            <a:r>
              <a:rPr lang="it-IT" dirty="0" smtClean="0">
                <a:cs typeface="Arial" charset="0"/>
              </a:rPr>
              <a:t>” </a:t>
            </a:r>
            <a:r>
              <a:rPr lang="it-IT" dirty="0" err="1" smtClean="0">
                <a:cs typeface="Arial" charset="0"/>
              </a:rPr>
              <a:t>has</a:t>
            </a:r>
            <a:r>
              <a:rPr lang="it-IT" dirty="0" smtClean="0">
                <a:cs typeface="Arial" charset="0"/>
              </a:rPr>
              <a:t> a </a:t>
            </a:r>
            <a:r>
              <a:rPr lang="it-IT" dirty="0" err="1" smtClean="0">
                <a:cs typeface="Arial" charset="0"/>
              </a:rPr>
              <a:t>great</a:t>
            </a:r>
            <a:r>
              <a:rPr lang="it-IT" dirty="0" smtClean="0">
                <a:cs typeface="Arial" charset="0"/>
              </a:rPr>
              <a:t> </a:t>
            </a:r>
            <a:r>
              <a:rPr lang="it-IT" dirty="0" err="1" smtClean="0">
                <a:cs typeface="Arial" charset="0"/>
              </a:rPr>
              <a:t>assonance…</a:t>
            </a:r>
            <a:endParaRPr lang="it-IT" dirty="0" smtClean="0">
              <a:cs typeface="Arial" charset="0"/>
            </a:endParaRPr>
          </a:p>
        </p:txBody>
      </p:sp>
    </p:spTree>
  </p:cSld>
  <p:clrMapOvr>
    <a:masterClrMapping/>
  </p:clrMapOvr>
  <p:transition spd="med" advClick="0" advTm="30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4"/>
          <p:cNvSpPr>
            <a:spLocks noChangeArrowheads="1"/>
          </p:cNvSpPr>
          <p:nvPr/>
        </p:nvSpPr>
        <p:spPr bwMode="auto">
          <a:xfrm>
            <a:off x="971550" y="722605"/>
            <a:ext cx="6767513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it-IT" dirty="0" err="1" smtClean="0"/>
              <a:t>…After</a:t>
            </a:r>
            <a:r>
              <a:rPr lang="it-IT" dirty="0" smtClean="0"/>
              <a:t> </a:t>
            </a:r>
            <a:r>
              <a:rPr lang="it-IT" dirty="0" err="1" smtClean="0"/>
              <a:t>researches</a:t>
            </a:r>
            <a:r>
              <a:rPr lang="it-IT" dirty="0" smtClean="0"/>
              <a:t> and </a:t>
            </a:r>
            <a:r>
              <a:rPr lang="it-IT" dirty="0" err="1" smtClean="0"/>
              <a:t>group</a:t>
            </a:r>
            <a:r>
              <a:rPr lang="it-IT" dirty="0" smtClean="0"/>
              <a:t> </a:t>
            </a:r>
            <a:r>
              <a:rPr lang="it-IT" dirty="0" err="1" smtClean="0"/>
              <a:t>works</a:t>
            </a:r>
            <a:r>
              <a:rPr lang="it-IT" dirty="0" smtClean="0"/>
              <a:t>, </a:t>
            </a:r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created</a:t>
            </a:r>
            <a:r>
              <a:rPr lang="it-IT" dirty="0" smtClean="0"/>
              <a:t>: a DVD </a:t>
            </a:r>
            <a:r>
              <a:rPr lang="it-IT" dirty="0" err="1" smtClean="0"/>
              <a:t>with</a:t>
            </a:r>
            <a:r>
              <a:rPr lang="it-IT" dirty="0" smtClean="0"/>
              <a:t> </a:t>
            </a:r>
            <a:r>
              <a:rPr lang="it-IT" dirty="0" err="1" smtClean="0"/>
              <a:t>an</a:t>
            </a:r>
            <a:r>
              <a:rPr lang="it-IT" dirty="0" smtClean="0"/>
              <a:t> </a:t>
            </a:r>
            <a:r>
              <a:rPr lang="it-IT" dirty="0" err="1" smtClean="0"/>
              <a:t>andean</a:t>
            </a:r>
            <a:r>
              <a:rPr lang="it-IT" dirty="0" smtClean="0"/>
              <a:t> musical background </a:t>
            </a:r>
            <a:r>
              <a:rPr lang="it-IT" dirty="0" err="1" smtClean="0"/>
              <a:t>that</a:t>
            </a:r>
            <a:r>
              <a:rPr lang="it-IT" dirty="0" smtClean="0"/>
              <a:t> </a:t>
            </a:r>
            <a:r>
              <a:rPr lang="it-IT" dirty="0" err="1" smtClean="0"/>
              <a:t>highlights</a:t>
            </a:r>
            <a:r>
              <a:rPr lang="it-IT" dirty="0" smtClean="0"/>
              <a:t> the </a:t>
            </a:r>
            <a:r>
              <a:rPr lang="it-IT" dirty="0" err="1" smtClean="0"/>
              <a:t>properties</a:t>
            </a:r>
            <a:r>
              <a:rPr lang="it-IT" dirty="0" smtClean="0"/>
              <a:t> and the </a:t>
            </a:r>
            <a:r>
              <a:rPr lang="it-IT" dirty="0" err="1" smtClean="0"/>
              <a:t>features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quinoa</a:t>
            </a:r>
            <a:r>
              <a:rPr lang="it-IT" dirty="0" smtClean="0"/>
              <a:t>, </a:t>
            </a:r>
            <a:r>
              <a:rPr lang="it-IT" dirty="0" err="1" smtClean="0"/>
              <a:t>recipes</a:t>
            </a:r>
            <a:r>
              <a:rPr lang="it-IT" dirty="0" smtClean="0"/>
              <a:t> and </a:t>
            </a:r>
            <a:r>
              <a:rPr lang="it-IT" dirty="0" err="1" smtClean="0"/>
              <a:t>drawings</a:t>
            </a:r>
            <a:r>
              <a:rPr lang="it-IT" dirty="0" smtClean="0"/>
              <a:t> in </a:t>
            </a:r>
            <a:r>
              <a:rPr lang="it-IT" dirty="0" err="1" smtClean="0"/>
              <a:t>different</a:t>
            </a:r>
            <a:r>
              <a:rPr lang="it-IT" dirty="0" smtClean="0"/>
              <a:t> </a:t>
            </a:r>
            <a:r>
              <a:rPr lang="it-IT" dirty="0" err="1" smtClean="0"/>
              <a:t>styles</a:t>
            </a:r>
            <a:r>
              <a:rPr lang="it-IT" dirty="0" smtClean="0"/>
              <a:t> </a:t>
            </a:r>
            <a:r>
              <a:rPr lang="it-IT" dirty="0" err="1" smtClean="0"/>
              <a:t>wich</a:t>
            </a:r>
            <a:r>
              <a:rPr lang="it-IT" dirty="0" smtClean="0"/>
              <a:t> </a:t>
            </a:r>
            <a:r>
              <a:rPr lang="it-IT" dirty="0" err="1" smtClean="0"/>
              <a:t>rapresent</a:t>
            </a:r>
            <a:r>
              <a:rPr lang="it-IT" dirty="0" smtClean="0"/>
              <a:t> the EXPO, </a:t>
            </a:r>
            <a:r>
              <a:rPr lang="it-IT" dirty="0" err="1" smtClean="0"/>
              <a:t>posters</a:t>
            </a:r>
            <a:r>
              <a:rPr lang="it-IT" dirty="0" smtClean="0"/>
              <a:t>, </a:t>
            </a:r>
            <a:r>
              <a:rPr lang="it-IT" dirty="0" err="1" smtClean="0"/>
              <a:t>pictures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the </a:t>
            </a:r>
            <a:r>
              <a:rPr lang="it-IT" dirty="0" err="1" smtClean="0"/>
              <a:t>most</a:t>
            </a:r>
            <a:r>
              <a:rPr lang="it-IT" dirty="0" smtClean="0"/>
              <a:t> </a:t>
            </a:r>
            <a:r>
              <a:rPr lang="it-IT" dirty="0" err="1" smtClean="0"/>
              <a:t>important</a:t>
            </a:r>
            <a:r>
              <a:rPr lang="it-IT" dirty="0" smtClean="0"/>
              <a:t> </a:t>
            </a:r>
            <a:r>
              <a:rPr lang="it-IT" dirty="0" err="1" smtClean="0"/>
              <a:t>newspaper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</a:t>
            </a:r>
            <a:r>
              <a:rPr lang="it-IT" dirty="0" err="1" smtClean="0"/>
              <a:t>advertise</a:t>
            </a:r>
            <a:r>
              <a:rPr lang="it-IT" dirty="0" smtClean="0"/>
              <a:t> the </a:t>
            </a:r>
            <a:r>
              <a:rPr lang="it-IT" dirty="0" err="1" smtClean="0"/>
              <a:t>product</a:t>
            </a:r>
            <a:r>
              <a:rPr lang="it-IT" dirty="0" smtClean="0"/>
              <a:t> and </a:t>
            </a:r>
            <a:r>
              <a:rPr lang="it-IT" dirty="0" err="1" smtClean="0"/>
              <a:t>spontaneous</a:t>
            </a:r>
            <a:r>
              <a:rPr lang="it-IT" dirty="0" smtClean="0"/>
              <a:t> </a:t>
            </a:r>
            <a:r>
              <a:rPr lang="it-IT" dirty="0" err="1" smtClean="0"/>
              <a:t>sketches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The DVD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formed</a:t>
            </a:r>
            <a:r>
              <a:rPr lang="it-IT" dirty="0" smtClean="0"/>
              <a:t> </a:t>
            </a:r>
            <a:r>
              <a:rPr lang="it-IT" dirty="0" err="1" smtClean="0"/>
              <a:t>by</a:t>
            </a:r>
            <a:r>
              <a:rPr lang="it-IT" dirty="0" smtClean="0"/>
              <a:t> </a:t>
            </a:r>
            <a:r>
              <a:rPr lang="it-IT" dirty="0" err="1" smtClean="0"/>
              <a:t>our</a:t>
            </a:r>
            <a:r>
              <a:rPr lang="it-IT" dirty="0" smtClean="0"/>
              <a:t> </a:t>
            </a:r>
            <a:r>
              <a:rPr lang="it-IT" dirty="0" err="1" smtClean="0"/>
              <a:t>posters</a:t>
            </a:r>
            <a:r>
              <a:rPr lang="it-IT" dirty="0" smtClean="0"/>
              <a:t> and </a:t>
            </a:r>
            <a:r>
              <a:rPr lang="it-IT" dirty="0" err="1" smtClean="0"/>
              <a:t>by</a:t>
            </a:r>
            <a:r>
              <a:rPr lang="it-IT" dirty="0" smtClean="0"/>
              <a:t> the </a:t>
            </a:r>
            <a:r>
              <a:rPr lang="it-IT" dirty="0" err="1" smtClean="0"/>
              <a:t>pictures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a shopping bag </a:t>
            </a:r>
            <a:r>
              <a:rPr lang="it-IT" dirty="0" err="1" smtClean="0"/>
              <a:t>designed</a:t>
            </a:r>
            <a:r>
              <a:rPr lang="it-IT" dirty="0" smtClean="0"/>
              <a:t> and </a:t>
            </a:r>
            <a:r>
              <a:rPr lang="it-IT" dirty="0" err="1" smtClean="0"/>
              <a:t>created</a:t>
            </a:r>
            <a:r>
              <a:rPr lang="it-IT" dirty="0" smtClean="0"/>
              <a:t> </a:t>
            </a:r>
            <a:r>
              <a:rPr lang="it-IT" dirty="0" err="1" smtClean="0"/>
              <a:t>by</a:t>
            </a:r>
            <a:r>
              <a:rPr lang="it-IT" dirty="0" smtClean="0"/>
              <a:t> </a:t>
            </a:r>
            <a:r>
              <a:rPr lang="it-IT" dirty="0" err="1" smtClean="0"/>
              <a:t>us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advertise</a:t>
            </a:r>
            <a:r>
              <a:rPr lang="it-IT" dirty="0" smtClean="0"/>
              <a:t> the </a:t>
            </a:r>
            <a:r>
              <a:rPr lang="it-IT" dirty="0" err="1" smtClean="0"/>
              <a:t>quinoa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At the expo 2015 </a:t>
            </a:r>
            <a:r>
              <a:rPr lang="it-IT" dirty="0" err="1" smtClean="0"/>
              <a:t>we</a:t>
            </a:r>
            <a:r>
              <a:rPr lang="it-IT" dirty="0" smtClean="0"/>
              <a:t>’</a:t>
            </a:r>
            <a:r>
              <a:rPr lang="it-IT" dirty="0" err="1" smtClean="0"/>
              <a:t>ll</a:t>
            </a:r>
            <a:r>
              <a:rPr lang="it-IT" dirty="0" smtClean="0"/>
              <a:t> share </a:t>
            </a:r>
            <a:r>
              <a:rPr lang="it-IT" dirty="0" err="1" smtClean="0"/>
              <a:t>our</a:t>
            </a:r>
            <a:r>
              <a:rPr lang="it-IT" dirty="0" smtClean="0"/>
              <a:t> </a:t>
            </a:r>
            <a:r>
              <a:rPr lang="it-IT" dirty="0" err="1" smtClean="0"/>
              <a:t>works</a:t>
            </a:r>
            <a:r>
              <a:rPr lang="it-IT" dirty="0" smtClean="0"/>
              <a:t>,</a:t>
            </a:r>
            <a:r>
              <a:rPr lang="it-IT" dirty="0" err="1" smtClean="0"/>
              <a:t>to</a:t>
            </a:r>
            <a:r>
              <a:rPr lang="it-IT" dirty="0" smtClean="0"/>
              <a:t> focus the </a:t>
            </a:r>
            <a:r>
              <a:rPr lang="it-IT" dirty="0" err="1" smtClean="0"/>
              <a:t>attention</a:t>
            </a:r>
            <a:r>
              <a:rPr lang="it-IT" dirty="0" smtClean="0"/>
              <a:t> on the </a:t>
            </a:r>
            <a:r>
              <a:rPr lang="it-IT" dirty="0" err="1" smtClean="0"/>
              <a:t>importance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quinoa</a:t>
            </a:r>
            <a:r>
              <a:rPr lang="it-IT" dirty="0" smtClean="0"/>
              <a:t> </a:t>
            </a:r>
            <a:r>
              <a:rPr lang="it-IT" dirty="0" err="1" smtClean="0"/>
              <a:t>like</a:t>
            </a:r>
            <a:r>
              <a:rPr lang="it-IT" dirty="0" smtClean="0"/>
              <a:t> </a:t>
            </a:r>
            <a:r>
              <a:rPr lang="it-IT" dirty="0" err="1" smtClean="0"/>
              <a:t>one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the </a:t>
            </a:r>
            <a:r>
              <a:rPr lang="it-IT" dirty="0" err="1" smtClean="0"/>
              <a:t>possible</a:t>
            </a:r>
            <a:r>
              <a:rPr lang="it-IT" dirty="0" smtClean="0"/>
              <a:t> </a:t>
            </a:r>
            <a:r>
              <a:rPr lang="it-IT" dirty="0" err="1" smtClean="0"/>
              <a:t>solution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feed</a:t>
            </a:r>
            <a:r>
              <a:rPr lang="it-IT" dirty="0" smtClean="0"/>
              <a:t> </a:t>
            </a:r>
            <a:r>
              <a:rPr lang="it-IT" dirty="0" err="1" smtClean="0"/>
              <a:t>our</a:t>
            </a:r>
            <a:r>
              <a:rPr lang="it-IT" dirty="0" smtClean="0"/>
              <a:t> </a:t>
            </a:r>
            <a:r>
              <a:rPr lang="it-IT" dirty="0" err="1" smtClean="0"/>
              <a:t>planet</a:t>
            </a:r>
            <a:r>
              <a:rPr lang="it-IT" dirty="0" smtClean="0"/>
              <a:t>,</a:t>
            </a:r>
            <a:r>
              <a:rPr lang="it-IT" dirty="0" err="1" smtClean="0"/>
              <a:t>but</a:t>
            </a:r>
            <a:r>
              <a:rPr lang="it-IT" dirty="0" smtClean="0"/>
              <a:t> </a:t>
            </a:r>
            <a:r>
              <a:rPr lang="it-IT" dirty="0" err="1" smtClean="0"/>
              <a:t>especially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</a:t>
            </a:r>
            <a:r>
              <a:rPr lang="it-IT" dirty="0" err="1" smtClean="0"/>
              <a:t>point</a:t>
            </a:r>
            <a:r>
              <a:rPr lang="it-IT" dirty="0" smtClean="0"/>
              <a:t> out the </a:t>
            </a:r>
            <a:r>
              <a:rPr lang="it-IT" dirty="0" err="1" smtClean="0"/>
              <a:t>elaborates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our</a:t>
            </a:r>
            <a:r>
              <a:rPr lang="it-IT" dirty="0" smtClean="0"/>
              <a:t> </a:t>
            </a:r>
            <a:r>
              <a:rPr lang="it-IT" dirty="0" err="1" smtClean="0"/>
              <a:t>classmate</a:t>
            </a:r>
            <a:r>
              <a:rPr lang="it-IT" dirty="0" smtClean="0"/>
              <a:t> </a:t>
            </a:r>
            <a:r>
              <a:rPr lang="it-IT" dirty="0" err="1" smtClean="0"/>
              <a:t>with</a:t>
            </a:r>
            <a:r>
              <a:rPr lang="it-IT" dirty="0" smtClean="0"/>
              <a:t> a </a:t>
            </a:r>
            <a:r>
              <a:rPr lang="it-IT" dirty="0" err="1" smtClean="0"/>
              <a:t>disability</a:t>
            </a:r>
            <a:r>
              <a:rPr lang="it-IT" dirty="0" smtClean="0"/>
              <a:t>,</a:t>
            </a:r>
            <a:r>
              <a:rPr lang="it-IT" dirty="0" err="1" smtClean="0"/>
              <a:t>he</a:t>
            </a:r>
            <a:r>
              <a:rPr lang="it-IT" dirty="0" smtClean="0"/>
              <a:t> </a:t>
            </a:r>
            <a:r>
              <a:rPr lang="it-IT" dirty="0" err="1" smtClean="0"/>
              <a:t>partecipated</a:t>
            </a:r>
            <a:r>
              <a:rPr lang="it-IT" dirty="0" smtClean="0"/>
              <a:t> </a:t>
            </a:r>
            <a:r>
              <a:rPr lang="it-IT" dirty="0" err="1" smtClean="0"/>
              <a:t>with</a:t>
            </a:r>
            <a:r>
              <a:rPr lang="it-IT" dirty="0" smtClean="0"/>
              <a:t> </a:t>
            </a:r>
            <a:r>
              <a:rPr lang="it-IT" dirty="0" err="1" smtClean="0"/>
              <a:t>us</a:t>
            </a:r>
            <a:r>
              <a:rPr lang="it-IT" dirty="0" smtClean="0"/>
              <a:t>.</a:t>
            </a:r>
          </a:p>
          <a:p>
            <a:pPr algn="just"/>
            <a:r>
              <a:rPr lang="it-IT" dirty="0" err="1" smtClean="0"/>
              <a:t>Moreover</a:t>
            </a:r>
            <a:r>
              <a:rPr lang="it-IT" dirty="0" smtClean="0"/>
              <a:t> </a:t>
            </a:r>
            <a:r>
              <a:rPr lang="it-IT" dirty="0" err="1" smtClean="0"/>
              <a:t>we</a:t>
            </a:r>
            <a:r>
              <a:rPr lang="it-IT" dirty="0" smtClean="0"/>
              <a:t> </a:t>
            </a:r>
            <a:r>
              <a:rPr lang="it-IT" dirty="0" err="1" smtClean="0"/>
              <a:t>would</a:t>
            </a:r>
            <a:r>
              <a:rPr lang="it-IT" dirty="0" smtClean="0"/>
              <a:t> </a:t>
            </a:r>
            <a:r>
              <a:rPr lang="it-IT" dirty="0" err="1" smtClean="0"/>
              <a:t>advertise</a:t>
            </a:r>
            <a:r>
              <a:rPr lang="it-IT" dirty="0" smtClean="0"/>
              <a:t> </a:t>
            </a:r>
            <a:r>
              <a:rPr lang="it-IT" dirty="0" err="1" smtClean="0"/>
              <a:t>our</a:t>
            </a:r>
            <a:r>
              <a:rPr lang="it-IT" dirty="0" smtClean="0"/>
              <a:t> shopping bag </a:t>
            </a:r>
            <a:r>
              <a:rPr lang="it-IT" dirty="0" err="1" smtClean="0"/>
              <a:t>that</a:t>
            </a:r>
            <a:r>
              <a:rPr lang="it-IT" dirty="0" smtClean="0"/>
              <a:t> a sponsor </a:t>
            </a:r>
            <a:r>
              <a:rPr lang="it-IT" dirty="0" err="1" smtClean="0"/>
              <a:t>reproduced</a:t>
            </a:r>
            <a:r>
              <a:rPr lang="it-IT" dirty="0" smtClean="0"/>
              <a:t>  in 500 </a:t>
            </a:r>
            <a:r>
              <a:rPr lang="it-IT" dirty="0" err="1" smtClean="0"/>
              <a:t>copies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The </a:t>
            </a:r>
            <a:r>
              <a:rPr lang="it-IT" dirty="0" err="1" smtClean="0"/>
              <a:t>purpose</a:t>
            </a:r>
            <a:r>
              <a:rPr lang="it-IT" dirty="0" smtClean="0"/>
              <a:t> </a:t>
            </a:r>
            <a:r>
              <a:rPr lang="it-IT" dirty="0" err="1" smtClean="0"/>
              <a:t>is</a:t>
            </a:r>
            <a:r>
              <a:rPr lang="it-IT" dirty="0" smtClean="0"/>
              <a:t> </a:t>
            </a:r>
            <a:r>
              <a:rPr lang="it-IT" dirty="0" err="1" smtClean="0"/>
              <a:t>to</a:t>
            </a:r>
            <a:r>
              <a:rPr lang="it-IT" dirty="0" smtClean="0"/>
              <a:t> focus the </a:t>
            </a:r>
            <a:r>
              <a:rPr lang="it-IT" dirty="0" err="1" smtClean="0"/>
              <a:t>attention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the world on the </a:t>
            </a:r>
            <a:r>
              <a:rPr lang="it-IT" dirty="0" err="1" smtClean="0"/>
              <a:t>role</a:t>
            </a:r>
            <a:r>
              <a:rPr lang="it-IT" dirty="0" smtClean="0"/>
              <a:t> </a:t>
            </a:r>
            <a:r>
              <a:rPr lang="it-IT" dirty="0" err="1" smtClean="0"/>
              <a:t>that</a:t>
            </a:r>
            <a:r>
              <a:rPr lang="it-IT" dirty="0" smtClean="0"/>
              <a:t> </a:t>
            </a:r>
            <a:r>
              <a:rPr lang="it-IT" dirty="0" err="1" smtClean="0"/>
              <a:t>quinoa</a:t>
            </a:r>
            <a:r>
              <a:rPr lang="it-IT" dirty="0" smtClean="0"/>
              <a:t> </a:t>
            </a:r>
            <a:r>
              <a:rPr lang="it-IT" dirty="0" err="1" smtClean="0"/>
              <a:t>plays</a:t>
            </a:r>
            <a:r>
              <a:rPr lang="it-IT" dirty="0" smtClean="0"/>
              <a:t> in </a:t>
            </a:r>
            <a:r>
              <a:rPr lang="it-IT" dirty="0" err="1" smtClean="0"/>
              <a:t>support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 </a:t>
            </a:r>
            <a:r>
              <a:rPr lang="it-IT" dirty="0" err="1" smtClean="0"/>
              <a:t>biodiversity</a:t>
            </a:r>
            <a:r>
              <a:rPr lang="it-IT" dirty="0" smtClean="0"/>
              <a:t>, on </a:t>
            </a:r>
            <a:r>
              <a:rPr lang="it-IT" dirty="0" err="1" smtClean="0"/>
              <a:t>its</a:t>
            </a:r>
            <a:r>
              <a:rPr lang="it-IT" dirty="0" smtClean="0"/>
              <a:t> </a:t>
            </a:r>
            <a:r>
              <a:rPr lang="it-IT" dirty="0" err="1" smtClean="0"/>
              <a:t>nutritional</a:t>
            </a:r>
            <a:r>
              <a:rPr lang="it-IT" dirty="0" smtClean="0"/>
              <a:t> </a:t>
            </a:r>
            <a:r>
              <a:rPr lang="it-IT" dirty="0" err="1" smtClean="0"/>
              <a:t>value</a:t>
            </a:r>
            <a:r>
              <a:rPr lang="it-IT" dirty="0" smtClean="0"/>
              <a:t>,</a:t>
            </a:r>
            <a:r>
              <a:rPr lang="it-IT" dirty="0" err="1" smtClean="0"/>
              <a:t>for</a:t>
            </a:r>
            <a:r>
              <a:rPr lang="it-IT" dirty="0" smtClean="0"/>
              <a:t> the </a:t>
            </a:r>
            <a:r>
              <a:rPr lang="it-IT" dirty="0" err="1" smtClean="0"/>
              <a:t>elimination</a:t>
            </a:r>
            <a:r>
              <a:rPr lang="it-IT" dirty="0" smtClean="0"/>
              <a:t> </a:t>
            </a:r>
            <a:r>
              <a:rPr lang="it-IT" dirty="0" err="1" smtClean="0"/>
              <a:t>of</a:t>
            </a:r>
            <a:r>
              <a:rPr lang="it-IT" dirty="0" smtClean="0"/>
              <a:t> </a:t>
            </a:r>
            <a:r>
              <a:rPr lang="it-IT" dirty="0" err="1" smtClean="0"/>
              <a:t>poverty</a:t>
            </a:r>
            <a:r>
              <a:rPr lang="it-IT" dirty="0" smtClean="0"/>
              <a:t>.</a:t>
            </a:r>
          </a:p>
          <a:p>
            <a:pPr algn="just"/>
            <a:endParaRPr lang="it-IT" dirty="0"/>
          </a:p>
        </p:txBody>
      </p:sp>
    </p:spTree>
  </p:cSld>
  <p:clrMapOvr>
    <a:masterClrMapping/>
  </p:clrMapOvr>
  <p:transition spd="med" advClick="0" advTm="30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Immagine 3" descr="coltivazione_quino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908050"/>
            <a:ext cx="69850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4"/>
          <p:cNvSpPr/>
          <p:nvPr/>
        </p:nvSpPr>
        <p:spPr>
          <a:xfrm>
            <a:off x="2285984" y="357168"/>
            <a:ext cx="4504054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8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prstClr val="white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nstantia"/>
              </a:rPr>
              <a:t>QUINOA</a:t>
            </a:r>
          </a:p>
        </p:txBody>
      </p:sp>
      <p:sp>
        <p:nvSpPr>
          <p:cNvPr id="60419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7BFC3DE8-EB58-465F-A386-42234B18CA01}" type="slidenum">
              <a:rPr lang="it-IT" smtClean="0"/>
              <a:pPr/>
              <a:t>4</a:t>
            </a:fld>
            <a:endParaRPr lang="it-IT" smtClean="0"/>
          </a:p>
        </p:txBody>
      </p:sp>
    </p:spTree>
  </p:cSld>
  <p:clrMapOvr>
    <a:masterClrMapping/>
  </p:clrMapOvr>
  <p:transition spd="med" advClick="0"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http://yogaifschool.com/uploads/stati/quinoa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Segnaposto numero diapositiva 3"/>
          <p:cNvSpPr txBox="1">
            <a:spLocks noGrp="1"/>
          </p:cNvSpPr>
          <p:nvPr/>
        </p:nvSpPr>
        <p:spPr bwMode="auto">
          <a:xfrm>
            <a:off x="8410575" y="6181725"/>
            <a:ext cx="609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fld id="{3A4C98EA-010F-45F2-B8C1-DAACED7F8FFE}" type="slidenum">
              <a:rPr lang="it-IT" sz="1600">
                <a:latin typeface="Garamond" pitchFamily="18" charset="0"/>
              </a:rPr>
              <a:pPr algn="ctr">
                <a:defRPr/>
              </a:pPr>
              <a:t>5</a:t>
            </a:fld>
            <a:endParaRPr lang="it-IT" sz="1600">
              <a:latin typeface="Garamond" pitchFamily="18" charset="0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 idx="4294967295"/>
          </p:nvPr>
        </p:nvSpPr>
        <p:spPr>
          <a:xfrm>
            <a:off x="323528" y="260648"/>
            <a:ext cx="8229600" cy="59851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t-IT" dirty="0" smtClean="0">
                <a:solidFill>
                  <a:srgbClr val="663300"/>
                </a:solidFill>
                <a:latin typeface="Cooper Black" pitchFamily="18" charset="0"/>
              </a:rPr>
              <a:t/>
            </a:r>
            <a:br>
              <a:rPr lang="it-IT" dirty="0" smtClean="0">
                <a:solidFill>
                  <a:srgbClr val="663300"/>
                </a:solidFill>
                <a:latin typeface="Cooper Black" pitchFamily="18" charset="0"/>
              </a:rPr>
            </a:br>
            <a:r>
              <a:rPr lang="it-IT" sz="2400" dirty="0" smtClean="0">
                <a:solidFill>
                  <a:srgbClr val="CC0000"/>
                </a:solidFill>
                <a:latin typeface="Cooper Black" pitchFamily="18" charset="0"/>
              </a:rPr>
              <a:t> </a:t>
            </a:r>
            <a:r>
              <a:rPr lang="it-IT" sz="2900" dirty="0" smtClean="0">
                <a:solidFill>
                  <a:srgbClr val="FF0000"/>
                </a:solidFill>
                <a:latin typeface="Cooper Black" pitchFamily="18" charset="0"/>
              </a:rPr>
              <a:t>THE BIODIVERSITY</a:t>
            </a:r>
            <a:endParaRPr lang="it-IT" sz="2900" dirty="0">
              <a:solidFill>
                <a:srgbClr val="FF0000"/>
              </a:solidFill>
              <a:latin typeface="Cooper Black" pitchFamily="18" charset="0"/>
            </a:endParaRPr>
          </a:p>
        </p:txBody>
      </p:sp>
      <p:sp>
        <p:nvSpPr>
          <p:cNvPr id="3" name="CasellaDiTesto 2"/>
          <p:cNvSpPr txBox="1">
            <a:spLocks noChangeArrowheads="1"/>
          </p:cNvSpPr>
          <p:nvPr/>
        </p:nvSpPr>
        <p:spPr bwMode="auto">
          <a:xfrm>
            <a:off x="0" y="1052513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0" algn="just" fontAlgn="t"/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Mother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Nature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has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provided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us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with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many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opportunities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to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feed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the world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with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savage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and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cultivated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products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.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Many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scientific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studies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have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shown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that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in the 350,000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known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plant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species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in the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history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of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mankind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,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there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are at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least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10,000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varieties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of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edible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plants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.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but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with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each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passing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year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this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immense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property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of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biodiversity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is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increasingly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dispersed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,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infact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for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many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families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to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put some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food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on the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table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has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become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a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problem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every</a:t>
            </a:r>
            <a:r>
              <a:rPr lang="it-IT" sz="2000" dirty="0" smtClean="0">
                <a:latin typeface="+mn-lt"/>
                <a:ea typeface="Times New Roman" pitchFamily="18" charset="0"/>
                <a:cs typeface="Arial" pitchFamily="34" charset="0"/>
              </a:rPr>
              <a:t> </a:t>
            </a:r>
            <a:r>
              <a:rPr lang="it-IT" sz="2000" dirty="0" err="1" smtClean="0">
                <a:latin typeface="+mn-lt"/>
                <a:ea typeface="Times New Roman" pitchFamily="18" charset="0"/>
                <a:cs typeface="Arial" pitchFamily="34" charset="0"/>
              </a:rPr>
              <a:t>day</a:t>
            </a:r>
            <a:r>
              <a:rPr lang="it-IT" dirty="0" smtClean="0">
                <a:ea typeface="Times New Roman" pitchFamily="18" charset="0"/>
                <a:cs typeface="Arial" pitchFamily="34" charset="0"/>
              </a:rPr>
              <a:t>.</a:t>
            </a:r>
            <a:endParaRPr lang="it-IT" dirty="0" smtClean="0"/>
          </a:p>
        </p:txBody>
      </p:sp>
    </p:spTree>
  </p:cSld>
  <p:clrMapOvr>
    <a:masterClrMapping/>
  </p:clrMapOvr>
  <p:transition spd="med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contenuto 1"/>
          <p:cNvSpPr>
            <a:spLocks noGrp="1"/>
          </p:cNvSpPr>
          <p:nvPr>
            <p:ph idx="1"/>
          </p:nvPr>
        </p:nvSpPr>
        <p:spPr>
          <a:xfrm>
            <a:off x="4572000" y="1556791"/>
            <a:ext cx="3888432" cy="3384377"/>
          </a:xfrm>
        </p:spPr>
        <p:txBody>
          <a:bodyPr>
            <a:normAutofit fontScale="92500" lnSpcReduction="20000"/>
          </a:bodyPr>
          <a:lstStyle/>
          <a:p>
            <a:endParaRPr lang="it-IT" sz="2400" dirty="0" smtClean="0"/>
          </a:p>
          <a:p>
            <a:r>
              <a:rPr lang="it-IT" dirty="0" smtClean="0"/>
              <a:t>2013 </a:t>
            </a:r>
            <a:r>
              <a:rPr lang="it-IT" dirty="0" err="1" smtClean="0"/>
              <a:t>was</a:t>
            </a:r>
            <a:r>
              <a:rPr lang="it-IT" dirty="0" smtClean="0"/>
              <a:t> </a:t>
            </a:r>
            <a:r>
              <a:rPr lang="it-IT" dirty="0" err="1" smtClean="0"/>
              <a:t>declared</a:t>
            </a:r>
            <a:r>
              <a:rPr lang="it-IT" dirty="0" smtClean="0"/>
              <a:t>, </a:t>
            </a:r>
            <a:r>
              <a:rPr lang="it-IT" dirty="0" err="1" smtClean="0"/>
              <a:t>by</a:t>
            </a:r>
            <a:r>
              <a:rPr lang="it-IT" dirty="0" smtClean="0"/>
              <a:t> F.A.O., </a:t>
            </a:r>
            <a:r>
              <a:rPr lang="it-IT" dirty="0" err="1" smtClean="0"/>
              <a:t>Quinoa</a:t>
            </a:r>
            <a:r>
              <a:rPr lang="it-IT" dirty="0" smtClean="0"/>
              <a:t> International </a:t>
            </a:r>
            <a:r>
              <a:rPr lang="it-IT" dirty="0" err="1" smtClean="0"/>
              <a:t>Year</a:t>
            </a:r>
            <a:r>
              <a:rPr lang="it-IT" dirty="0" smtClean="0"/>
              <a:t>. </a:t>
            </a:r>
            <a:r>
              <a:rPr lang="it-IT" dirty="0" err="1" smtClean="0"/>
              <a:t>Quinoa</a:t>
            </a:r>
            <a:r>
              <a:rPr lang="it-IT" dirty="0" smtClean="0"/>
              <a:t> </a:t>
            </a:r>
            <a:r>
              <a:rPr lang="it-IT" dirty="0" err="1" smtClean="0"/>
              <a:t>plays</a:t>
            </a:r>
            <a:r>
              <a:rPr lang="it-IT" dirty="0" smtClean="0"/>
              <a:t> </a:t>
            </a:r>
            <a:r>
              <a:rPr lang="it-IT" dirty="0" err="1" smtClean="0"/>
              <a:t>an</a:t>
            </a:r>
            <a:r>
              <a:rPr lang="it-IT" dirty="0" smtClean="0"/>
              <a:t> </a:t>
            </a:r>
            <a:r>
              <a:rPr lang="it-IT" dirty="0" err="1" smtClean="0"/>
              <a:t>important</a:t>
            </a:r>
            <a:r>
              <a:rPr lang="it-IT" dirty="0" smtClean="0"/>
              <a:t> </a:t>
            </a:r>
            <a:r>
              <a:rPr lang="it-IT" dirty="0" err="1" smtClean="0"/>
              <a:t>rule</a:t>
            </a:r>
            <a:r>
              <a:rPr lang="it-IT" dirty="0" smtClean="0"/>
              <a:t> </a:t>
            </a:r>
            <a:r>
              <a:rPr lang="it-IT" dirty="0" err="1" smtClean="0"/>
              <a:t>for</a:t>
            </a:r>
            <a:r>
              <a:rPr lang="it-IT" dirty="0" smtClean="0"/>
              <a:t> </a:t>
            </a:r>
            <a:r>
              <a:rPr lang="it-IT" dirty="0" err="1" smtClean="0"/>
              <a:t>biodiversity</a:t>
            </a:r>
            <a:r>
              <a:rPr lang="it-IT" dirty="0" smtClean="0"/>
              <a:t>, </a:t>
            </a:r>
            <a:r>
              <a:rPr lang="it-IT" dirty="0" err="1" smtClean="0"/>
              <a:t>for</a:t>
            </a:r>
            <a:r>
              <a:rPr lang="it-IT" dirty="0" smtClean="0"/>
              <a:t>  </a:t>
            </a:r>
            <a:r>
              <a:rPr lang="it-IT" dirty="0" err="1" smtClean="0"/>
              <a:t>its</a:t>
            </a:r>
            <a:r>
              <a:rPr lang="it-IT" dirty="0" smtClean="0"/>
              <a:t> </a:t>
            </a:r>
            <a:r>
              <a:rPr lang="it-IT" dirty="0" err="1" smtClean="0"/>
              <a:t>nutritional</a:t>
            </a:r>
            <a:r>
              <a:rPr lang="it-IT" dirty="0" smtClean="0"/>
              <a:t> </a:t>
            </a:r>
            <a:r>
              <a:rPr lang="it-IT" dirty="0" err="1" smtClean="0"/>
              <a:t>value</a:t>
            </a:r>
            <a:r>
              <a:rPr lang="it-IT" dirty="0" smtClean="0"/>
              <a:t> and </a:t>
            </a:r>
            <a:r>
              <a:rPr lang="it-IT" dirty="0" err="1" smtClean="0"/>
              <a:t>to</a:t>
            </a:r>
            <a:r>
              <a:rPr lang="it-IT" dirty="0" smtClean="0"/>
              <a:t> eliminate </a:t>
            </a:r>
            <a:r>
              <a:rPr lang="it-IT" dirty="0" err="1" smtClean="0"/>
              <a:t>poverty</a:t>
            </a:r>
            <a:r>
              <a:rPr lang="it-IT" dirty="0" smtClean="0"/>
              <a:t> </a:t>
            </a:r>
            <a:r>
              <a:rPr lang="it-IT" dirty="0" err="1" smtClean="0"/>
              <a:t>all</a:t>
            </a:r>
            <a:r>
              <a:rPr lang="it-IT" dirty="0" smtClean="0"/>
              <a:t> </a:t>
            </a:r>
            <a:r>
              <a:rPr lang="it-IT" dirty="0" err="1" smtClean="0"/>
              <a:t>around</a:t>
            </a:r>
            <a:r>
              <a:rPr lang="it-IT" dirty="0" smtClean="0"/>
              <a:t> the world.</a:t>
            </a:r>
            <a:r>
              <a:rPr lang="it-IT" b="1" dirty="0" smtClean="0"/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it-IT" sz="2000" dirty="0" smtClean="0">
              <a:latin typeface="Garamond" pitchFamily="18" charset="0"/>
            </a:endParaRPr>
          </a:p>
        </p:txBody>
      </p:sp>
      <p:sp>
        <p:nvSpPr>
          <p:cNvPr id="63491" name="Segnaposto numero diapositiva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D661EAB8-6F20-432F-854E-9DB912D26F0C}" type="slidenum">
              <a:rPr lang="it-IT" smtClean="0">
                <a:solidFill>
                  <a:schemeClr val="tx2"/>
                </a:solidFill>
                <a:latin typeface="Garamond" pitchFamily="18" charset="0"/>
              </a:rPr>
              <a:pPr/>
              <a:t>6</a:t>
            </a:fld>
            <a:endParaRPr lang="it-IT" smtClean="0">
              <a:solidFill>
                <a:schemeClr val="tx2"/>
              </a:solidFill>
              <a:latin typeface="Garamond" pitchFamily="18" charset="0"/>
            </a:endParaRPr>
          </a:p>
        </p:txBody>
      </p:sp>
      <p:sp>
        <p:nvSpPr>
          <p:cNvPr id="63492" name="AutoShape 2" descr="https://encrypted-tbn2.gstatic.com/images?q=tbn:ANd9GcQbYARZHudmu-DambD9VY1qBGg_ENRxdqGVwLAYHKUrOPZcf0X8HO5D3Kle8Q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155575" y="-68580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>
              <a:latin typeface="Calibri" pitchFamily="34" charset="0"/>
            </a:endParaRPr>
          </a:p>
        </p:txBody>
      </p:sp>
      <p:pic>
        <p:nvPicPr>
          <p:cNvPr id="8198" name="Picture 6" descr="fao-sicurezza-alimentare-a-rischio_184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6" y="1628800"/>
            <a:ext cx="3784741" cy="38884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3494" name="CasellaDiTesto 7"/>
          <p:cNvSpPr txBox="1">
            <a:spLocks noChangeArrowheads="1"/>
          </p:cNvSpPr>
          <p:nvPr/>
        </p:nvSpPr>
        <p:spPr bwMode="auto">
          <a:xfrm>
            <a:off x="971550" y="549275"/>
            <a:ext cx="6480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it-IT">
              <a:latin typeface="Calibri" pitchFamily="34" charset="0"/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431800" y="549275"/>
            <a:ext cx="82804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it-IT" sz="2800" b="1" dirty="0" smtClean="0">
                <a:latin typeface="Garamond" pitchFamily="18" charset="0"/>
              </a:rPr>
              <a:t>2013: QUINOA’S YEAR!</a:t>
            </a:r>
          </a:p>
        </p:txBody>
      </p:sp>
    </p:spTree>
  </p:cSld>
  <p:clrMapOvr>
    <a:masterClrMapping/>
  </p:clrMapOvr>
  <p:transition spd="med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images.huffingtonpost.com/2013-05-31-guinoainba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tangolo 2"/>
          <p:cNvSpPr/>
          <p:nvPr/>
        </p:nvSpPr>
        <p:spPr>
          <a:xfrm>
            <a:off x="0" y="1124744"/>
            <a:ext cx="5112568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It's  a plant classified  like a false cereal. It produces  a flour with amid. It's different  from other cereals for its 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proteic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power And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becouse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it's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glutin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free.Incas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called it "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chisiva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mama" that  means "mother of all seeds"</a:t>
            </a:r>
            <a:endParaRPr lang="it-IT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5539" name="Segnaposto numero diapositiva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E4E033DB-93E9-4326-831D-4A8C6B370C60}" type="slidenum">
              <a:rPr lang="it-IT" smtClean="0">
                <a:solidFill>
                  <a:schemeClr val="tx2"/>
                </a:solidFill>
              </a:rPr>
              <a:pPr/>
              <a:t>7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>
            <a:spLocks noChangeArrowheads="1"/>
          </p:cNvSpPr>
          <p:nvPr/>
        </p:nvSpPr>
        <p:spPr bwMode="auto">
          <a:xfrm>
            <a:off x="857250" y="285750"/>
            <a:ext cx="6156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200" b="1" dirty="0" smtClean="0">
                <a:latin typeface="Castellar" pitchFamily="18" charset="0"/>
              </a:rPr>
              <a:t>WHAT’S QUINOA ?</a:t>
            </a:r>
            <a:endParaRPr lang="it-IT" sz="3200" b="1" dirty="0">
              <a:latin typeface="Castellar" pitchFamily="18" charset="0"/>
            </a:endParaRPr>
          </a:p>
        </p:txBody>
      </p:sp>
    </p:spTree>
  </p:cSld>
  <p:clrMapOvr>
    <a:masterClrMapping/>
  </p:clrMapOvr>
  <p:transition spd="med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Segnaposto numero diapositiva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1DADF5EF-3C43-4C10-A69D-408B24D41FCB}" type="slidenum">
              <a:rPr lang="it-IT" smtClean="0"/>
              <a:pPr/>
              <a:t>8</a:t>
            </a:fld>
            <a:endParaRPr lang="it-IT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899592" y="1412777"/>
            <a:ext cx="7272808" cy="3785652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  <a:t>EFFECTS</a:t>
            </a:r>
            <a:b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</a:br>
            <a: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  <a:t>BENEFITS</a:t>
            </a:r>
            <a:b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</a:br>
            <a: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  <a:t>RELATING</a:t>
            </a:r>
            <a:b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</a:br>
            <a:r>
              <a:rPr lang="it-IT" sz="6000" b="1" dirty="0" smtClean="0">
                <a:solidFill>
                  <a:srgbClr val="FF0000"/>
                </a:solidFill>
                <a:latin typeface="Garamond" pitchFamily="18" charset="0"/>
              </a:rPr>
              <a:t>HUMAN</a:t>
            </a:r>
            <a:endParaRPr lang="it-IT" sz="6000" b="1" dirty="0">
              <a:solidFill>
                <a:srgbClr val="FF0000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x4g7IH3mtj8/T4MFb40flXI/AAAAAAAAAKk/OmFKbPhZCoc/s1600/quinoa+%281%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tangolo arrotondato 3"/>
          <p:cNvSpPr/>
          <p:nvPr/>
        </p:nvSpPr>
        <p:spPr>
          <a:xfrm>
            <a:off x="3059116" y="3141664"/>
            <a:ext cx="2376487" cy="9350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800" b="1" dirty="0"/>
              <a:t>VITAMINS</a:t>
            </a:r>
            <a:endParaRPr lang="it-IT" sz="2600" b="1" dirty="0">
              <a:latin typeface="Cooper Black" pitchFamily="18" charset="0"/>
            </a:endParaRPr>
          </a:p>
        </p:txBody>
      </p:sp>
      <p:sp>
        <p:nvSpPr>
          <p:cNvPr id="5" name="Rettangolo arrotondato 4"/>
          <p:cNvSpPr/>
          <p:nvPr/>
        </p:nvSpPr>
        <p:spPr>
          <a:xfrm>
            <a:off x="684215" y="476252"/>
            <a:ext cx="3095625" cy="16573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/>
              <a:t>Vitamin B1 </a:t>
            </a:r>
            <a:r>
              <a:rPr lang="en-US" sz="1600" dirty="0"/>
              <a:t>must be absorbed daily and is able to affect the nervous system and participate in the production of energy.</a:t>
            </a:r>
            <a:endParaRPr lang="it-IT" sz="1600" dirty="0"/>
          </a:p>
        </p:txBody>
      </p:sp>
      <p:sp>
        <p:nvSpPr>
          <p:cNvPr id="6" name="Rettangolo arrotondato 5"/>
          <p:cNvSpPr/>
          <p:nvPr/>
        </p:nvSpPr>
        <p:spPr>
          <a:xfrm>
            <a:off x="6659563" y="2852740"/>
            <a:ext cx="2089150" cy="25209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/>
              <a:t>The carotene </a:t>
            </a:r>
            <a:r>
              <a:rPr lang="en-US" sz="1600" dirty="0" smtClean="0"/>
              <a:t>is </a:t>
            </a:r>
            <a:r>
              <a:rPr lang="en-US" sz="1600" dirty="0"/>
              <a:t>essential </a:t>
            </a:r>
            <a:r>
              <a:rPr lang="en-US" sz="1600" dirty="0" smtClean="0"/>
              <a:t>for </a:t>
            </a:r>
            <a:r>
              <a:rPr lang="en-US" sz="1600" dirty="0"/>
              <a:t>our body and </a:t>
            </a:r>
            <a:r>
              <a:rPr lang="en-US" sz="1600" dirty="0" smtClean="0"/>
              <a:t>it’s </a:t>
            </a:r>
            <a:r>
              <a:rPr lang="en-US" sz="1600" dirty="0"/>
              <a:t>contained </a:t>
            </a:r>
            <a:r>
              <a:rPr lang="en-US" sz="1600"/>
              <a:t>in </a:t>
            </a:r>
            <a:r>
              <a:rPr lang="en-US" sz="1600" smtClean="0"/>
              <a:t>orange  foods</a:t>
            </a:r>
            <a:r>
              <a:rPr lang="en-US" sz="1600" dirty="0" smtClean="0"/>
              <a:t>.</a:t>
            </a:r>
            <a:endParaRPr lang="it-IT" sz="1600" dirty="0">
              <a:latin typeface="Cooper Black" pitchFamily="18" charset="0"/>
            </a:endParaRPr>
          </a:p>
        </p:txBody>
      </p:sp>
      <p:sp>
        <p:nvSpPr>
          <p:cNvPr id="7" name="Rettangolo arrotondato 6"/>
          <p:cNvSpPr/>
          <p:nvPr/>
        </p:nvSpPr>
        <p:spPr>
          <a:xfrm>
            <a:off x="3563940" y="4797426"/>
            <a:ext cx="2376487" cy="15113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/>
              <a:t>Vitamin </a:t>
            </a:r>
            <a:r>
              <a:rPr lang="en-US" sz="1600" b="1"/>
              <a:t>E</a:t>
            </a:r>
            <a:r>
              <a:rPr lang="en-US" sz="1600"/>
              <a:t> </a:t>
            </a:r>
            <a:r>
              <a:rPr lang="en-US" sz="1600" smtClean="0"/>
              <a:t>is an </a:t>
            </a:r>
            <a:r>
              <a:rPr lang="en-US" sz="1600" dirty="0"/>
              <a:t>anti-oxidant and anti-inflammatory.</a:t>
            </a:r>
            <a:endParaRPr lang="it-IT" sz="1600" dirty="0"/>
          </a:p>
        </p:txBody>
      </p:sp>
      <p:sp>
        <p:nvSpPr>
          <p:cNvPr id="8" name="Rettangolo arrotondato 7"/>
          <p:cNvSpPr/>
          <p:nvPr/>
        </p:nvSpPr>
        <p:spPr>
          <a:xfrm>
            <a:off x="539753" y="3860800"/>
            <a:ext cx="2087563" cy="23764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/>
              <a:t>Vitamin B2 </a:t>
            </a:r>
            <a:r>
              <a:rPr lang="en-US" sz="1600" dirty="0"/>
              <a:t>is essential for many metabolic functions, especially those relating to tissues.</a:t>
            </a:r>
            <a:endParaRPr lang="it-IT" sz="1600" dirty="0">
              <a:solidFill>
                <a:schemeClr val="tx1"/>
              </a:solidFill>
              <a:latin typeface="Cooper Black" pitchFamily="18" charset="0"/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4356103" y="620715"/>
            <a:ext cx="3960813" cy="16557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/>
              <a:t>it is necessary to take </a:t>
            </a:r>
            <a:r>
              <a:rPr lang="en-US" sz="1600" b="1" dirty="0"/>
              <a:t>vitamin C </a:t>
            </a:r>
            <a:r>
              <a:rPr lang="en-US" sz="1600" dirty="0" smtClean="0"/>
              <a:t>through feeding because </a:t>
            </a:r>
            <a:r>
              <a:rPr lang="en-US" sz="1600" dirty="0"/>
              <a:t>the body is unable to </a:t>
            </a:r>
            <a:r>
              <a:rPr lang="en-US" sz="1600" dirty="0" smtClean="0"/>
              <a:t>synthesize it.</a:t>
            </a:r>
            <a:endParaRPr lang="it-IT" sz="2600" dirty="0">
              <a:latin typeface="Cooper Black" pitchFamily="18" charset="0"/>
            </a:endParaRPr>
          </a:p>
        </p:txBody>
      </p:sp>
      <p:cxnSp>
        <p:nvCxnSpPr>
          <p:cNvPr id="17" name="Connettore 2 16"/>
          <p:cNvCxnSpPr/>
          <p:nvPr/>
        </p:nvCxnSpPr>
        <p:spPr>
          <a:xfrm>
            <a:off x="5508104" y="3573016"/>
            <a:ext cx="100806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Connettore 2 18"/>
          <p:cNvCxnSpPr/>
          <p:nvPr/>
        </p:nvCxnSpPr>
        <p:spPr>
          <a:xfrm>
            <a:off x="3889375" y="4149727"/>
            <a:ext cx="0" cy="5746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Connettore 1 22"/>
          <p:cNvCxnSpPr/>
          <p:nvPr/>
        </p:nvCxnSpPr>
        <p:spPr>
          <a:xfrm flipH="1">
            <a:off x="1763688" y="3501008"/>
            <a:ext cx="129614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Connettore 2 28"/>
          <p:cNvCxnSpPr/>
          <p:nvPr/>
        </p:nvCxnSpPr>
        <p:spPr>
          <a:xfrm>
            <a:off x="1763688" y="3501008"/>
            <a:ext cx="0" cy="35934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3818" name="Segnaposto piè di pagina 1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it-IT" smtClean="0">
                <a:solidFill>
                  <a:schemeClr val="tx2"/>
                </a:solidFill>
              </a:rPr>
              <a:t>ISTITUTO COMPRENSIVO NETTUNO III</a:t>
            </a:r>
          </a:p>
        </p:txBody>
      </p:sp>
      <p:sp>
        <p:nvSpPr>
          <p:cNvPr id="33819" name="Segnaposto numero diapositiva 1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5C94B8F2-B933-4DAB-9F61-D5C266D683B8}" type="slidenum">
              <a:rPr lang="it-IT" smtClean="0">
                <a:solidFill>
                  <a:schemeClr val="tx2"/>
                </a:solidFill>
              </a:rPr>
              <a:pPr/>
              <a:t>9</a:t>
            </a:fld>
            <a:endParaRPr lang="it-IT" smtClean="0">
              <a:solidFill>
                <a:schemeClr val="tx2"/>
              </a:solidFill>
            </a:endParaRPr>
          </a:p>
        </p:txBody>
      </p:sp>
      <p:cxnSp>
        <p:nvCxnSpPr>
          <p:cNvPr id="24" name="Connettore 2 23"/>
          <p:cNvCxnSpPr/>
          <p:nvPr/>
        </p:nvCxnSpPr>
        <p:spPr>
          <a:xfrm flipV="1">
            <a:off x="5004048" y="2348880"/>
            <a:ext cx="720080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Connettore 2 26"/>
          <p:cNvCxnSpPr/>
          <p:nvPr/>
        </p:nvCxnSpPr>
        <p:spPr>
          <a:xfrm flipH="1" flipV="1">
            <a:off x="2123728" y="2348881"/>
            <a:ext cx="864096" cy="8640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med" advClick="0" advTm="1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mhttp.32478.nexcesscdn.net/80E972/healingthebody/wp-content/uploads/2014/09/quino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arrotondato 5"/>
          <p:cNvSpPr/>
          <p:nvPr/>
        </p:nvSpPr>
        <p:spPr>
          <a:xfrm>
            <a:off x="3276600" y="2852741"/>
            <a:ext cx="2808288" cy="129698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 smtClean="0"/>
              <a:t>AMINO ACIDS</a:t>
            </a:r>
          </a:p>
        </p:txBody>
      </p:sp>
      <p:sp>
        <p:nvSpPr>
          <p:cNvPr id="7" name="Rettangolo arrotondato 6"/>
          <p:cNvSpPr/>
          <p:nvPr/>
        </p:nvSpPr>
        <p:spPr>
          <a:xfrm>
            <a:off x="684213" y="1052516"/>
            <a:ext cx="1511300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Cystine</a:t>
            </a:r>
            <a:endParaRPr lang="it-IT" dirty="0"/>
          </a:p>
        </p:txBody>
      </p:sp>
      <p:sp>
        <p:nvSpPr>
          <p:cNvPr id="9" name="Rettangolo arrotondato 8"/>
          <p:cNvSpPr/>
          <p:nvPr/>
        </p:nvSpPr>
        <p:spPr>
          <a:xfrm>
            <a:off x="2843215" y="476253"/>
            <a:ext cx="1512887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H</a:t>
            </a:r>
            <a:r>
              <a:rPr lang="it-IT" dirty="0" smtClean="0"/>
              <a:t>istidine</a:t>
            </a:r>
            <a:endParaRPr lang="it-IT" dirty="0"/>
          </a:p>
        </p:txBody>
      </p:sp>
      <p:sp>
        <p:nvSpPr>
          <p:cNvPr id="10" name="Rettangolo arrotondato 9"/>
          <p:cNvSpPr/>
          <p:nvPr/>
        </p:nvSpPr>
        <p:spPr>
          <a:xfrm>
            <a:off x="5076825" y="404814"/>
            <a:ext cx="1511300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Tryptophan</a:t>
            </a:r>
            <a:endParaRPr lang="it-IT" dirty="0"/>
          </a:p>
        </p:txBody>
      </p:sp>
      <p:sp>
        <p:nvSpPr>
          <p:cNvPr id="11" name="Rettangolo arrotondato 10"/>
          <p:cNvSpPr/>
          <p:nvPr/>
        </p:nvSpPr>
        <p:spPr>
          <a:xfrm>
            <a:off x="684213" y="2636842"/>
            <a:ext cx="1511300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Threonine</a:t>
            </a:r>
            <a:endParaRPr lang="it-IT" dirty="0"/>
          </a:p>
        </p:txBody>
      </p:sp>
      <p:sp>
        <p:nvSpPr>
          <p:cNvPr id="12" name="Rettangolo arrotondato 11"/>
          <p:cNvSpPr/>
          <p:nvPr/>
        </p:nvSpPr>
        <p:spPr>
          <a:xfrm>
            <a:off x="684213" y="4076703"/>
            <a:ext cx="1511300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Methionine</a:t>
            </a:r>
            <a:endParaRPr lang="it-IT" dirty="0"/>
          </a:p>
        </p:txBody>
      </p:sp>
      <p:sp>
        <p:nvSpPr>
          <p:cNvPr id="13" name="Rettangolo arrotondato 12"/>
          <p:cNvSpPr/>
          <p:nvPr/>
        </p:nvSpPr>
        <p:spPr>
          <a:xfrm>
            <a:off x="1979616" y="5373690"/>
            <a:ext cx="1512887" cy="9350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S</a:t>
            </a:r>
            <a:r>
              <a:rPr lang="it-IT" dirty="0" smtClean="0"/>
              <a:t>oleucine</a:t>
            </a:r>
            <a:endParaRPr lang="it-IT" dirty="0"/>
          </a:p>
        </p:txBody>
      </p:sp>
      <p:sp>
        <p:nvSpPr>
          <p:cNvPr id="14" name="Rettangolo arrotondato 13"/>
          <p:cNvSpPr/>
          <p:nvPr/>
        </p:nvSpPr>
        <p:spPr>
          <a:xfrm>
            <a:off x="3995741" y="5373690"/>
            <a:ext cx="1512887" cy="9350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Valine</a:t>
            </a:r>
            <a:endParaRPr lang="it-IT" dirty="0"/>
          </a:p>
        </p:txBody>
      </p:sp>
      <p:sp>
        <p:nvSpPr>
          <p:cNvPr id="15" name="Rettangolo arrotondato 14"/>
          <p:cNvSpPr/>
          <p:nvPr/>
        </p:nvSpPr>
        <p:spPr>
          <a:xfrm>
            <a:off x="5867400" y="5300667"/>
            <a:ext cx="1512888" cy="9366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Leucine</a:t>
            </a:r>
            <a:endParaRPr lang="it-IT" dirty="0"/>
          </a:p>
        </p:txBody>
      </p:sp>
      <p:sp>
        <p:nvSpPr>
          <p:cNvPr id="16" name="Rettangolo arrotondato 15"/>
          <p:cNvSpPr/>
          <p:nvPr/>
        </p:nvSpPr>
        <p:spPr>
          <a:xfrm>
            <a:off x="7092950" y="3933828"/>
            <a:ext cx="1511300" cy="9350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Damming</a:t>
            </a:r>
            <a:endParaRPr lang="it-IT" dirty="0"/>
          </a:p>
        </p:txBody>
      </p:sp>
      <p:sp>
        <p:nvSpPr>
          <p:cNvPr id="17" name="Rettangolo arrotondato 16"/>
          <p:cNvSpPr/>
          <p:nvPr/>
        </p:nvSpPr>
        <p:spPr>
          <a:xfrm>
            <a:off x="7092950" y="2565403"/>
            <a:ext cx="1511300" cy="9350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Lysine</a:t>
            </a:r>
            <a:endParaRPr lang="it-IT" dirty="0"/>
          </a:p>
        </p:txBody>
      </p:sp>
      <p:sp>
        <p:nvSpPr>
          <p:cNvPr id="18" name="Rettangolo arrotondato 17"/>
          <p:cNvSpPr/>
          <p:nvPr/>
        </p:nvSpPr>
        <p:spPr>
          <a:xfrm>
            <a:off x="7092950" y="1125541"/>
            <a:ext cx="1511300" cy="9350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Tyrosine</a:t>
            </a:r>
            <a:endParaRPr lang="it-IT" dirty="0"/>
          </a:p>
        </p:txBody>
      </p:sp>
      <p:cxnSp>
        <p:nvCxnSpPr>
          <p:cNvPr id="20" name="Connettore 2 19"/>
          <p:cNvCxnSpPr>
            <a:endCxn id="10" idx="2"/>
          </p:cNvCxnSpPr>
          <p:nvPr/>
        </p:nvCxnSpPr>
        <p:spPr>
          <a:xfrm flipV="1">
            <a:off x="5076826" y="1341439"/>
            <a:ext cx="755650" cy="14398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Connettore 2 21"/>
          <p:cNvCxnSpPr/>
          <p:nvPr/>
        </p:nvCxnSpPr>
        <p:spPr>
          <a:xfrm flipH="1" flipV="1">
            <a:off x="3635378" y="1484315"/>
            <a:ext cx="720725" cy="12969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ttore 2 23"/>
          <p:cNvCxnSpPr/>
          <p:nvPr/>
        </p:nvCxnSpPr>
        <p:spPr>
          <a:xfrm flipH="1" flipV="1">
            <a:off x="2195513" y="1916115"/>
            <a:ext cx="1655762" cy="8651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Connettore 2 25"/>
          <p:cNvCxnSpPr/>
          <p:nvPr/>
        </p:nvCxnSpPr>
        <p:spPr>
          <a:xfrm flipH="1">
            <a:off x="2195516" y="3141666"/>
            <a:ext cx="1081087" cy="142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Connettore 2 27"/>
          <p:cNvCxnSpPr>
            <a:endCxn id="12" idx="3"/>
          </p:cNvCxnSpPr>
          <p:nvPr/>
        </p:nvCxnSpPr>
        <p:spPr>
          <a:xfrm flipH="1">
            <a:off x="2195516" y="3933826"/>
            <a:ext cx="1081087" cy="6111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Connettore 2 29"/>
          <p:cNvCxnSpPr>
            <a:endCxn id="13" idx="0"/>
          </p:cNvCxnSpPr>
          <p:nvPr/>
        </p:nvCxnSpPr>
        <p:spPr>
          <a:xfrm flipH="1">
            <a:off x="2735263" y="4149727"/>
            <a:ext cx="1331912" cy="12239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Connettore 2 31"/>
          <p:cNvCxnSpPr>
            <a:endCxn id="14" idx="0"/>
          </p:cNvCxnSpPr>
          <p:nvPr/>
        </p:nvCxnSpPr>
        <p:spPr>
          <a:xfrm flipH="1">
            <a:off x="4751389" y="4149727"/>
            <a:ext cx="36512" cy="12239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Connettore 2 33"/>
          <p:cNvCxnSpPr>
            <a:endCxn id="15" idx="0"/>
          </p:cNvCxnSpPr>
          <p:nvPr/>
        </p:nvCxnSpPr>
        <p:spPr>
          <a:xfrm>
            <a:off x="5508628" y="4149727"/>
            <a:ext cx="1116013" cy="11509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Connettore 2 35"/>
          <p:cNvCxnSpPr/>
          <p:nvPr/>
        </p:nvCxnSpPr>
        <p:spPr>
          <a:xfrm flipV="1">
            <a:off x="6084168" y="3068960"/>
            <a:ext cx="1008062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Connettore 2 37"/>
          <p:cNvCxnSpPr/>
          <p:nvPr/>
        </p:nvCxnSpPr>
        <p:spPr>
          <a:xfrm flipV="1">
            <a:off x="5795966" y="1773240"/>
            <a:ext cx="1296987" cy="10080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Connettore 2 39"/>
          <p:cNvCxnSpPr>
            <a:endCxn id="16" idx="1"/>
          </p:cNvCxnSpPr>
          <p:nvPr/>
        </p:nvCxnSpPr>
        <p:spPr>
          <a:xfrm>
            <a:off x="6084888" y="4005267"/>
            <a:ext cx="1008062" cy="3952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889" name="Segnaposto piè di pagina 2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it-IT" dirty="0" smtClean="0">
                <a:solidFill>
                  <a:schemeClr val="tx2"/>
                </a:solidFill>
              </a:rPr>
              <a:t>ISTITUTO COMPRENSIVO NETTUNO III</a:t>
            </a:r>
          </a:p>
        </p:txBody>
      </p:sp>
      <p:sp>
        <p:nvSpPr>
          <p:cNvPr id="35890" name="Segnaposto numero diapositiva 2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10575" y="6181531"/>
            <a:ext cx="609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8F1FC9D3-A2F7-4057-B24D-61DCF83C7275}" type="slidenum">
              <a:rPr lang="it-IT" smtClean="0">
                <a:solidFill>
                  <a:schemeClr val="tx2"/>
                </a:solidFill>
              </a:rPr>
              <a:pPr/>
              <a:t>10</a:t>
            </a:fld>
            <a:endParaRPr lang="it-IT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relishme.files.wordpress.com/2012/05/bnut-quinoa-ra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ttangolo arrotondato 1"/>
          <p:cNvSpPr/>
          <p:nvPr/>
        </p:nvSpPr>
        <p:spPr>
          <a:xfrm>
            <a:off x="1692276" y="5300667"/>
            <a:ext cx="1582738" cy="9731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Silicic acid</a:t>
            </a:r>
          </a:p>
        </p:txBody>
      </p:sp>
      <p:sp>
        <p:nvSpPr>
          <p:cNvPr id="3" name="Rettangolo arrotondato 2"/>
          <p:cNvSpPr/>
          <p:nvPr/>
        </p:nvSpPr>
        <p:spPr>
          <a:xfrm>
            <a:off x="395290" y="2781303"/>
            <a:ext cx="1584325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S</a:t>
            </a:r>
            <a:r>
              <a:rPr lang="it-IT" dirty="0" smtClean="0"/>
              <a:t>ulfur</a:t>
            </a:r>
            <a:endParaRPr lang="it-IT" dirty="0"/>
          </a:p>
        </p:txBody>
      </p:sp>
      <p:sp>
        <p:nvSpPr>
          <p:cNvPr id="4" name="Rettangolo arrotondato 3"/>
          <p:cNvSpPr/>
          <p:nvPr/>
        </p:nvSpPr>
        <p:spPr>
          <a:xfrm>
            <a:off x="468316" y="1557338"/>
            <a:ext cx="1582737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Calcium</a:t>
            </a:r>
            <a:endParaRPr lang="it-IT" dirty="0"/>
          </a:p>
        </p:txBody>
      </p:sp>
      <p:sp>
        <p:nvSpPr>
          <p:cNvPr id="7" name="Rettangolo arrotondato 6"/>
          <p:cNvSpPr/>
          <p:nvPr/>
        </p:nvSpPr>
        <p:spPr>
          <a:xfrm>
            <a:off x="395290" y="4076702"/>
            <a:ext cx="1584325" cy="9731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 smtClean="0"/>
              <a:t>Zinc</a:t>
            </a:r>
            <a:endParaRPr lang="it-IT" dirty="0"/>
          </a:p>
        </p:txBody>
      </p:sp>
      <p:sp>
        <p:nvSpPr>
          <p:cNvPr id="8" name="Rettangolo arrotondato 7"/>
          <p:cNvSpPr/>
          <p:nvPr/>
        </p:nvSpPr>
        <p:spPr>
          <a:xfrm>
            <a:off x="5364165" y="5300667"/>
            <a:ext cx="1584325" cy="9731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Manganese</a:t>
            </a:r>
          </a:p>
        </p:txBody>
      </p:sp>
      <p:sp>
        <p:nvSpPr>
          <p:cNvPr id="9" name="Rettangolo arrotondato 8"/>
          <p:cNvSpPr/>
          <p:nvPr/>
        </p:nvSpPr>
        <p:spPr>
          <a:xfrm>
            <a:off x="3492501" y="5300667"/>
            <a:ext cx="1582738" cy="97313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Chloride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7235827" y="4508502"/>
            <a:ext cx="1584325" cy="9731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Copper</a:t>
            </a:r>
          </a:p>
        </p:txBody>
      </p:sp>
      <p:sp>
        <p:nvSpPr>
          <p:cNvPr id="11" name="Rettangolo arrotondato 10"/>
          <p:cNvSpPr/>
          <p:nvPr/>
        </p:nvSpPr>
        <p:spPr>
          <a:xfrm>
            <a:off x="7235827" y="3213103"/>
            <a:ext cx="1584325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Magnesium</a:t>
            </a:r>
          </a:p>
        </p:txBody>
      </p:sp>
      <p:sp>
        <p:nvSpPr>
          <p:cNvPr id="12" name="Rettangolo arrotondato 11"/>
          <p:cNvSpPr/>
          <p:nvPr/>
        </p:nvSpPr>
        <p:spPr>
          <a:xfrm>
            <a:off x="7164390" y="1844677"/>
            <a:ext cx="1584325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Sodium</a:t>
            </a:r>
          </a:p>
        </p:txBody>
      </p:sp>
      <p:sp>
        <p:nvSpPr>
          <p:cNvPr id="13" name="Rettangolo arrotondato 12"/>
          <p:cNvSpPr/>
          <p:nvPr/>
        </p:nvSpPr>
        <p:spPr>
          <a:xfrm>
            <a:off x="6011864" y="476251"/>
            <a:ext cx="1584325" cy="97313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Potassium</a:t>
            </a:r>
          </a:p>
        </p:txBody>
      </p:sp>
      <p:sp>
        <p:nvSpPr>
          <p:cNvPr id="14" name="Rettangolo arrotondato 13"/>
          <p:cNvSpPr/>
          <p:nvPr/>
        </p:nvSpPr>
        <p:spPr>
          <a:xfrm>
            <a:off x="2411416" y="404816"/>
            <a:ext cx="1584325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Phosphorus</a:t>
            </a:r>
          </a:p>
        </p:txBody>
      </p:sp>
      <p:sp>
        <p:nvSpPr>
          <p:cNvPr id="15" name="Rettangolo arrotondato 14"/>
          <p:cNvSpPr/>
          <p:nvPr/>
        </p:nvSpPr>
        <p:spPr>
          <a:xfrm>
            <a:off x="4211641" y="404816"/>
            <a:ext cx="1584325" cy="971551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dirty="0"/>
              <a:t>Iron</a:t>
            </a:r>
          </a:p>
        </p:txBody>
      </p:sp>
      <p:sp>
        <p:nvSpPr>
          <p:cNvPr id="17" name="Rettangolo arrotondato 16"/>
          <p:cNvSpPr/>
          <p:nvPr/>
        </p:nvSpPr>
        <p:spPr>
          <a:xfrm>
            <a:off x="3132138" y="2205040"/>
            <a:ext cx="2952750" cy="23034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b="1" dirty="0"/>
              <a:t>MINERALS</a:t>
            </a:r>
          </a:p>
        </p:txBody>
      </p:sp>
      <p:cxnSp>
        <p:nvCxnSpPr>
          <p:cNvPr id="49" name="Connettore 2 48"/>
          <p:cNvCxnSpPr/>
          <p:nvPr/>
        </p:nvCxnSpPr>
        <p:spPr>
          <a:xfrm flipH="1" flipV="1">
            <a:off x="3132138" y="1412878"/>
            <a:ext cx="360362" cy="72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Connettore 2 50"/>
          <p:cNvCxnSpPr/>
          <p:nvPr/>
        </p:nvCxnSpPr>
        <p:spPr>
          <a:xfrm flipV="1">
            <a:off x="4787901" y="1412878"/>
            <a:ext cx="71438" cy="72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Connettore 2 52"/>
          <p:cNvCxnSpPr/>
          <p:nvPr/>
        </p:nvCxnSpPr>
        <p:spPr>
          <a:xfrm flipV="1">
            <a:off x="6084891" y="1557340"/>
            <a:ext cx="574675" cy="7191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Connettore 2 54"/>
          <p:cNvCxnSpPr/>
          <p:nvPr/>
        </p:nvCxnSpPr>
        <p:spPr>
          <a:xfrm flipV="1">
            <a:off x="6227766" y="2492375"/>
            <a:ext cx="865187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Connettore 2 56"/>
          <p:cNvCxnSpPr/>
          <p:nvPr/>
        </p:nvCxnSpPr>
        <p:spPr>
          <a:xfrm>
            <a:off x="6156176" y="3501008"/>
            <a:ext cx="1008112" cy="1440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Connettore 2 58"/>
          <p:cNvCxnSpPr/>
          <p:nvPr/>
        </p:nvCxnSpPr>
        <p:spPr>
          <a:xfrm>
            <a:off x="6227766" y="4292603"/>
            <a:ext cx="936625" cy="7921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Connettore 2 60"/>
          <p:cNvCxnSpPr/>
          <p:nvPr/>
        </p:nvCxnSpPr>
        <p:spPr>
          <a:xfrm>
            <a:off x="5334000" y="4581528"/>
            <a:ext cx="0" cy="5762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Connettore 2 62"/>
          <p:cNvCxnSpPr/>
          <p:nvPr/>
        </p:nvCxnSpPr>
        <p:spPr>
          <a:xfrm flipH="1">
            <a:off x="4356100" y="4508502"/>
            <a:ext cx="71438" cy="72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Connettore 2 64"/>
          <p:cNvCxnSpPr/>
          <p:nvPr/>
        </p:nvCxnSpPr>
        <p:spPr>
          <a:xfrm flipH="1">
            <a:off x="2700338" y="4508500"/>
            <a:ext cx="576262" cy="649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Connettore 2 66"/>
          <p:cNvCxnSpPr/>
          <p:nvPr/>
        </p:nvCxnSpPr>
        <p:spPr>
          <a:xfrm flipH="1" flipV="1">
            <a:off x="2124075" y="2133600"/>
            <a:ext cx="935038" cy="431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Connettore 2 68"/>
          <p:cNvCxnSpPr/>
          <p:nvPr/>
        </p:nvCxnSpPr>
        <p:spPr>
          <a:xfrm flipH="1">
            <a:off x="1979713" y="3140968"/>
            <a:ext cx="115212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Connettore 2 70"/>
          <p:cNvCxnSpPr/>
          <p:nvPr/>
        </p:nvCxnSpPr>
        <p:spPr>
          <a:xfrm flipH="1">
            <a:off x="2051053" y="4005266"/>
            <a:ext cx="1008063" cy="5032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7941" name="Segnaposto piè di pagina 28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it-IT" dirty="0" smtClean="0">
                <a:solidFill>
                  <a:schemeClr val="tx2"/>
                </a:solidFill>
              </a:rPr>
              <a:t>ISTITUTO COMPRENSIVO NETTUNO III</a:t>
            </a:r>
          </a:p>
        </p:txBody>
      </p:sp>
      <p:sp>
        <p:nvSpPr>
          <p:cNvPr id="37942" name="Segnaposto numero diapositiva 27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10575" y="6181531"/>
            <a:ext cx="609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BAAC3D53-C2D2-46C5-AA3E-9381895A96B5}" type="slidenum">
              <a:rPr lang="it-IT" smtClean="0">
                <a:solidFill>
                  <a:schemeClr val="tx2"/>
                </a:solidFill>
              </a:rPr>
              <a:pPr/>
              <a:t>11</a:t>
            </a:fld>
            <a:endParaRPr lang="it-IT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560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http://sceglivegan.org/ricette/immagini_ricette/quinoadel_Preside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3255963"/>
            <a:ext cx="4714875" cy="360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2" name="Picture 2" descr="pollo-impanat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0"/>
            <a:ext cx="4643437" cy="3367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3" name="Picture 6" descr="http://www.mangiarebene.com/includes/showthumb.asp?from=schedaPop&amp;JpegImage=img_ricett_53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357563"/>
            <a:ext cx="447833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Picture 10" descr="http://1.bp.blogspot.com/-fyEtFDxC-Z8/UnoUN3IYz7I/AAAAAAAAANM/x2yaK3Ff8fE/s1600/quinoa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47675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5" name="WordArt 2"/>
          <p:cNvSpPr>
            <a:spLocks noChangeArrowheads="1" noChangeShapeType="1" noTextEdit="1"/>
          </p:cNvSpPr>
          <p:nvPr/>
        </p:nvSpPr>
        <p:spPr bwMode="auto">
          <a:xfrm>
            <a:off x="1571625" y="1857375"/>
            <a:ext cx="6429375" cy="3643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dirty="0" smtClean="0">
                <a:latin typeface="Cooper Black" pitchFamily="18" charset="0"/>
              </a:rPr>
              <a:t>In the kitchen with</a:t>
            </a:r>
            <a:br>
              <a:rPr lang="en-US" sz="3600" dirty="0" smtClean="0">
                <a:latin typeface="Cooper Black" pitchFamily="18" charset="0"/>
              </a:rPr>
            </a:br>
            <a:r>
              <a:rPr lang="en-US" sz="3600" dirty="0" smtClean="0">
                <a:latin typeface="Cooper Black" pitchFamily="18" charset="0"/>
              </a:rPr>
              <a:t>quinoa!</a:t>
            </a:r>
            <a:endParaRPr lang="it-IT" sz="3600" i="1" kern="10" dirty="0">
              <a:ln w="19050">
                <a:solidFill>
                  <a:srgbClr val="938953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81926" name="Segnaposto numero diapositiva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2501E9D1-262B-44F3-8FE7-71287AE0E9C3}" type="slidenum">
              <a:rPr lang="it-IT" smtClean="0"/>
              <a:pPr/>
              <a:t>12</a:t>
            </a:fld>
            <a:endParaRPr lang="it-IT" smtClean="0"/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rgbClr val="F0EBD5">
                <a:alpha val="69000"/>
              </a:srgbClr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428625" y="714375"/>
            <a:ext cx="8429625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400" b="1" dirty="0" smtClean="0"/>
              <a:t>Quinoa with nuts and pomegranate</a:t>
            </a:r>
            <a:endParaRPr lang="it-IT" sz="4400" b="1" dirty="0" smtClean="0"/>
          </a:p>
        </p:txBody>
      </p:sp>
      <p:pic>
        <p:nvPicPr>
          <p:cNvPr id="82947" name="Picture 10" descr="http://1.bp.blogspot.com/-fyEtFDxC-Z8/UnoUN3IYz7I/AAAAAAAAANM/x2yaK3Ff8fE/s1600/quino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420938"/>
            <a:ext cx="43815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Rettangolo 3"/>
          <p:cNvSpPr>
            <a:spLocks noChangeArrowheads="1"/>
          </p:cNvSpPr>
          <p:nvPr/>
        </p:nvSpPr>
        <p:spPr bwMode="auto">
          <a:xfrm>
            <a:off x="5072063" y="2357438"/>
            <a:ext cx="38576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dirty="0" smtClean="0"/>
              <a:t>Toasted quinoa in a little oil for a few minutes stirring occasionally. Add salted water ,cover it with a damp cloth and leave it for about twenty minutes. Add </a:t>
            </a:r>
            <a:r>
              <a:rPr lang="en-US" sz="2400" dirty="0" err="1" smtClean="0"/>
              <a:t>apricots,raisins,pepper</a:t>
            </a:r>
            <a:r>
              <a:rPr lang="en-US" sz="2400" dirty="0" smtClean="0"/>
              <a:t> and the peel of citrus </a:t>
            </a:r>
            <a:r>
              <a:rPr lang="en-US" sz="2400" dirty="0" err="1" smtClean="0"/>
              <a:t>fruits,then</a:t>
            </a:r>
            <a:r>
              <a:rPr lang="en-US" sz="2400" dirty="0" smtClean="0"/>
              <a:t> put on the pomegranate seeds.</a:t>
            </a:r>
            <a:endParaRPr lang="it-IT" sz="2400" dirty="0" smtClean="0"/>
          </a:p>
          <a:p>
            <a:r>
              <a:rPr lang="it-IT" sz="2400" dirty="0"/>
              <a:t/>
            </a:r>
            <a:br>
              <a:rPr lang="it-IT" sz="2400" dirty="0"/>
            </a:br>
            <a:r>
              <a:rPr lang="it-IT" sz="2400" dirty="0"/>
              <a:t/>
            </a:r>
            <a:br>
              <a:rPr lang="it-IT" sz="2400" dirty="0"/>
            </a:br>
            <a:endParaRPr lang="it-IT" sz="2400" dirty="0"/>
          </a:p>
        </p:txBody>
      </p:sp>
      <p:sp>
        <p:nvSpPr>
          <p:cNvPr id="82949" name="Segnaposto numero diapositiva 4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202C864A-6002-428B-8B6B-FF915F52D828}" type="slidenum">
              <a:rPr lang="it-IT" smtClean="0"/>
              <a:pPr/>
              <a:t>13</a:t>
            </a:fld>
            <a:endParaRPr lang="it-IT" smtClean="0"/>
          </a:p>
        </p:txBody>
      </p:sp>
    </p:spTree>
  </p:cSld>
  <p:clrMapOvr>
    <a:masterClrMapping/>
  </p:clrMapOvr>
  <p:transition spd="med" advClick="0" advTm="2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chemeClr val="bg2">
                <a:lumMod val="75000"/>
              </a:schemeClr>
            </a:gs>
            <a:gs pos="100000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asellaDiTesto 1"/>
          <p:cNvSpPr txBox="1">
            <a:spLocks noChangeArrowheads="1"/>
          </p:cNvSpPr>
          <p:nvPr/>
        </p:nvSpPr>
        <p:spPr bwMode="auto">
          <a:xfrm>
            <a:off x="4860032" y="1988840"/>
            <a:ext cx="399732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000" b="1" dirty="0" err="1" smtClean="0"/>
              <a:t>Boil</a:t>
            </a:r>
            <a:r>
              <a:rPr lang="it-IT" sz="2000" b="1" dirty="0" smtClean="0"/>
              <a:t> water in a pan, in the </a:t>
            </a:r>
            <a:r>
              <a:rPr lang="it-IT" sz="2000" b="1" dirty="0" err="1" smtClean="0"/>
              <a:t>meantime</a:t>
            </a:r>
            <a:r>
              <a:rPr lang="it-IT" sz="2000" b="1" dirty="0" smtClean="0"/>
              <a:t> put the </a:t>
            </a:r>
            <a:r>
              <a:rPr lang="it-IT" sz="2000" b="1" dirty="0" err="1" smtClean="0"/>
              <a:t>quinoa</a:t>
            </a:r>
            <a:r>
              <a:rPr lang="it-IT" sz="2000" b="1" dirty="0" smtClean="0"/>
              <a:t> in a pan </a:t>
            </a:r>
            <a:r>
              <a:rPr lang="it-IT" sz="2000" b="1" dirty="0" err="1" smtClean="0"/>
              <a:t>whit</a:t>
            </a:r>
            <a:r>
              <a:rPr lang="it-IT" sz="2000" b="1" dirty="0" smtClean="0"/>
              <a:t> a </a:t>
            </a:r>
            <a:r>
              <a:rPr lang="it-IT" sz="2000" b="1" dirty="0" err="1" smtClean="0"/>
              <a:t>drizzle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of</a:t>
            </a:r>
            <a:r>
              <a:rPr lang="it-IT" sz="2000" b="1" dirty="0" smtClean="0"/>
              <a:t> olive oil and </a:t>
            </a:r>
            <a:r>
              <a:rPr lang="it-IT" sz="2000" b="1" dirty="0" err="1" smtClean="0"/>
              <a:t>saute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for</a:t>
            </a:r>
            <a:r>
              <a:rPr lang="it-IT" sz="2000" b="1" dirty="0" smtClean="0"/>
              <a:t> a minute. </a:t>
            </a:r>
            <a:r>
              <a:rPr lang="it-IT" sz="2000" b="1" dirty="0" err="1" smtClean="0"/>
              <a:t>Add</a:t>
            </a:r>
            <a:r>
              <a:rPr lang="it-IT" sz="2000" b="1" dirty="0" smtClean="0"/>
              <a:t> the </a:t>
            </a:r>
            <a:r>
              <a:rPr lang="it-IT" sz="2000" b="1" dirty="0" err="1" smtClean="0"/>
              <a:t>broth</a:t>
            </a:r>
            <a:r>
              <a:rPr lang="it-IT" sz="2000" b="1" dirty="0" smtClean="0"/>
              <a:t> and </a:t>
            </a:r>
            <a:r>
              <a:rPr lang="it-IT" sz="2000" b="1" dirty="0" err="1" smtClean="0"/>
              <a:t>cook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for</a:t>
            </a:r>
            <a:r>
              <a:rPr lang="it-IT" sz="2000" b="1" dirty="0" smtClean="0"/>
              <a:t> 15 </a:t>
            </a:r>
            <a:r>
              <a:rPr lang="it-IT" sz="2000" b="1" dirty="0" err="1" smtClean="0"/>
              <a:t>minutes</a:t>
            </a:r>
            <a:r>
              <a:rPr lang="it-IT" sz="2000" b="1" dirty="0" smtClean="0"/>
              <a:t>. Transfer the </a:t>
            </a:r>
            <a:r>
              <a:rPr lang="it-IT" sz="2000" b="1" dirty="0" err="1" smtClean="0"/>
              <a:t>quinoa</a:t>
            </a:r>
            <a:r>
              <a:rPr lang="it-IT" sz="2000" b="1" dirty="0" smtClean="0"/>
              <a:t> in a </a:t>
            </a:r>
            <a:r>
              <a:rPr lang="it-IT" sz="2000" b="1" dirty="0" err="1" smtClean="0"/>
              <a:t>bowl</a:t>
            </a:r>
            <a:r>
              <a:rPr lang="it-IT" sz="2000" b="1" dirty="0" smtClean="0"/>
              <a:t> and cut the </a:t>
            </a:r>
            <a:r>
              <a:rPr lang="it-IT" sz="2000" b="1" dirty="0" err="1" smtClean="0"/>
              <a:t>cucumber</a:t>
            </a:r>
            <a:r>
              <a:rPr lang="it-IT" sz="2000" b="1" dirty="0" smtClean="0"/>
              <a:t> ,</a:t>
            </a:r>
            <a:r>
              <a:rPr lang="it-IT" sz="2000" b="1" dirty="0" err="1" smtClean="0"/>
              <a:t>radishes</a:t>
            </a:r>
            <a:r>
              <a:rPr lang="it-IT" sz="2000" b="1" dirty="0" smtClean="0"/>
              <a:t> and </a:t>
            </a:r>
            <a:r>
              <a:rPr lang="it-IT" sz="2000" b="1" dirty="0" err="1" smtClean="0"/>
              <a:t>dill</a:t>
            </a:r>
            <a:r>
              <a:rPr lang="it-IT" sz="2000" b="1" dirty="0" smtClean="0"/>
              <a:t>. In </a:t>
            </a:r>
            <a:r>
              <a:rPr lang="it-IT" sz="2000" b="1" dirty="0" err="1" smtClean="0"/>
              <a:t>another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bowl</a:t>
            </a:r>
            <a:r>
              <a:rPr lang="it-IT" sz="2000" b="1" dirty="0" smtClean="0"/>
              <a:t> put the </a:t>
            </a:r>
            <a:r>
              <a:rPr lang="it-IT" sz="2000" b="1" dirty="0" err="1" smtClean="0"/>
              <a:t>lemon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juice</a:t>
            </a:r>
            <a:r>
              <a:rPr lang="it-IT" sz="2000" b="1" dirty="0" smtClean="0"/>
              <a:t>, </a:t>
            </a:r>
            <a:r>
              <a:rPr lang="it-IT" sz="2000" b="1" dirty="0" err="1" smtClean="0"/>
              <a:t>two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tablespoons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of</a:t>
            </a:r>
            <a:r>
              <a:rPr lang="it-IT" sz="2000" b="1" dirty="0" smtClean="0"/>
              <a:t> olive oil, pour the </a:t>
            </a:r>
            <a:r>
              <a:rPr lang="it-IT" sz="2000" b="1" dirty="0" err="1" smtClean="0"/>
              <a:t>cooled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quinoa</a:t>
            </a:r>
            <a:r>
              <a:rPr lang="it-IT" sz="2000" b="1" dirty="0" smtClean="0"/>
              <a:t> and </a:t>
            </a:r>
            <a:r>
              <a:rPr lang="it-IT" sz="2000" b="1" dirty="0" err="1" smtClean="0"/>
              <a:t>also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add</a:t>
            </a:r>
            <a:r>
              <a:rPr lang="it-IT" sz="2000" b="1" dirty="0" smtClean="0"/>
              <a:t> the </a:t>
            </a:r>
            <a:r>
              <a:rPr lang="it-IT" sz="2000" b="1" dirty="0" err="1" smtClean="0"/>
              <a:t>grated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lemon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peel</a:t>
            </a:r>
            <a:r>
              <a:rPr lang="it-IT" sz="2000" b="1" dirty="0" smtClean="0"/>
              <a:t>. </a:t>
            </a:r>
            <a:r>
              <a:rPr lang="it-IT" sz="2000" b="1" dirty="0" err="1" smtClean="0"/>
              <a:t>Stir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everything</a:t>
            </a:r>
            <a:r>
              <a:rPr lang="it-IT" sz="2000" b="1" dirty="0" smtClean="0"/>
              <a:t>, </a:t>
            </a:r>
            <a:r>
              <a:rPr lang="it-IT" sz="2000" b="1" dirty="0" err="1" smtClean="0"/>
              <a:t>served</a:t>
            </a:r>
            <a:r>
              <a:rPr lang="it-IT" sz="2000" b="1" dirty="0" smtClean="0"/>
              <a:t> on </a:t>
            </a:r>
            <a:r>
              <a:rPr lang="it-IT" sz="2000" b="1" dirty="0" err="1" smtClean="0"/>
              <a:t>plates</a:t>
            </a:r>
            <a:r>
              <a:rPr lang="it-IT" sz="2000" b="1" dirty="0" smtClean="0"/>
              <a:t> and </a:t>
            </a:r>
            <a:r>
              <a:rPr lang="it-IT" sz="2000" b="1" dirty="0" err="1" smtClean="0"/>
              <a:t>add</a:t>
            </a:r>
            <a:r>
              <a:rPr lang="it-IT" sz="2000" b="1" dirty="0" smtClean="0"/>
              <a:t> the </a:t>
            </a:r>
            <a:r>
              <a:rPr lang="it-IT" sz="2000" b="1" dirty="0" err="1" smtClean="0"/>
              <a:t>diced</a:t>
            </a:r>
            <a:r>
              <a:rPr lang="it-IT" sz="2000" b="1" dirty="0" smtClean="0"/>
              <a:t> avocado</a:t>
            </a:r>
            <a:endParaRPr lang="it-IT" sz="2000" b="1" dirty="0"/>
          </a:p>
        </p:txBody>
      </p:sp>
      <p:pic>
        <p:nvPicPr>
          <p:cNvPr id="8909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989138"/>
            <a:ext cx="4281487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4" name="Segnaposto numero diapositiva 5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D88D6F11-6A30-4337-A1AF-7A3BB1ED1BAB}" type="slidenum">
              <a:rPr lang="it-IT" smtClean="0"/>
              <a:pPr/>
              <a:t>14</a:t>
            </a:fld>
            <a:endParaRPr lang="it-IT" smtClean="0"/>
          </a:p>
        </p:txBody>
      </p:sp>
      <p:sp>
        <p:nvSpPr>
          <p:cNvPr id="7" name="CasellaDiTesto 6"/>
          <p:cNvSpPr txBox="1"/>
          <p:nvPr/>
        </p:nvSpPr>
        <p:spPr>
          <a:xfrm>
            <a:off x="611560" y="476672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 smtClean="0"/>
              <a:t>QUINOA WITH LEMON AND AVOCADO</a:t>
            </a:r>
            <a:endParaRPr lang="it-IT" sz="3600" b="1" dirty="0"/>
          </a:p>
        </p:txBody>
      </p:sp>
    </p:spTree>
  </p:cSld>
  <p:clrMapOvr>
    <a:masterClrMapping/>
  </p:clrMapOvr>
  <p:transition spd="med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00000">
              <a:srgbClr val="FF99FF">
                <a:alpha val="73000"/>
              </a:srgbClr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Torta di mele con farina di quinoa e rosa cani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708275"/>
            <a:ext cx="3795713" cy="284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4284663" y="1773238"/>
            <a:ext cx="467995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1600" dirty="0" smtClean="0"/>
              <a:t> </a:t>
            </a:r>
            <a:endParaRPr lang="it-IT" sz="1600" dirty="0" smtClean="0"/>
          </a:p>
          <a:p>
            <a:pPr algn="just"/>
            <a:r>
              <a:rPr lang="en-US" sz="2000" b="1" dirty="0" smtClean="0">
                <a:latin typeface="Garamond" pitchFamily="18" charset="0"/>
              </a:rPr>
              <a:t>Put the quinoa flour and normal flour in a pan and put them on low heat, stirring occasionally. Let toast just until the flour will take a nice golden color and a heavenly scent, then remove from heat, pour into a glass bowl and let cool. Add the sugar, the butter and the grated lemon, egg yolks and a tablespoon of milk, then  mix quickly. Make  a ball with the dough, put it in the plastic wrap and refrigerate for at least two hours. Roll out and put on jam, apple slices and sugar. Now , in the oven!</a:t>
            </a:r>
            <a:endParaRPr lang="it-IT" sz="2000" b="1" dirty="0" smtClean="0">
              <a:latin typeface="Garamond" pitchFamily="18" charset="0"/>
            </a:endParaRPr>
          </a:p>
          <a:p>
            <a:pPr algn="just"/>
            <a:r>
              <a:rPr lang="it-IT" sz="2000" b="1" dirty="0" smtClean="0">
                <a:solidFill>
                  <a:srgbClr val="000000"/>
                </a:solidFill>
                <a:latin typeface="Garamond" pitchFamily="18" charset="0"/>
              </a:rPr>
              <a:t/>
            </a:r>
            <a:br>
              <a:rPr lang="it-IT" sz="2000" b="1" dirty="0" smtClean="0">
                <a:solidFill>
                  <a:srgbClr val="000000"/>
                </a:solidFill>
                <a:latin typeface="Garamond" pitchFamily="18" charset="0"/>
              </a:rPr>
            </a:br>
            <a:r>
              <a:rPr lang="it-IT" dirty="0" smtClean="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it-IT" dirty="0" smtClean="0">
                <a:solidFill>
                  <a:srgbClr val="000000"/>
                </a:solidFill>
                <a:latin typeface="Calibri" pitchFamily="34" charset="0"/>
              </a:rPr>
            </a:br>
            <a:endParaRPr lang="it-IT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574675" y="692150"/>
            <a:ext cx="85693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/>
              <a:t>Apple pie with quinoa flour</a:t>
            </a:r>
            <a:endParaRPr lang="it-IT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9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4F4CF258-7AF7-4B05-82DD-B1A8A25FB1B8}" type="slidenum">
              <a:rPr lang="it-IT" smtClean="0">
                <a:solidFill>
                  <a:schemeClr val="tx2"/>
                </a:solidFill>
              </a:rPr>
              <a:pPr/>
              <a:t>16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250825" y="1484313"/>
            <a:ext cx="84963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OUR</a:t>
            </a:r>
          </a:p>
          <a:p>
            <a:pPr algn="ctr">
              <a:defRPr/>
            </a:pPr>
            <a:r>
              <a:rPr lang="it-IT" sz="1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WORKS</a:t>
            </a:r>
            <a:endParaRPr lang="it-IT" sz="1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Picture 8" descr="C:\Users\PC5\Desktop\DISEGNI\20141216_123145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0"/>
            <a:ext cx="633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2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47D9F490-417C-4A7E-96E1-C97A4ED665F8}" type="slidenum">
              <a:rPr lang="it-IT" smtClean="0">
                <a:solidFill>
                  <a:schemeClr val="tx2"/>
                </a:solidFill>
              </a:rPr>
              <a:pPr/>
              <a:t>17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97283" name="CasellaDiTesto 4"/>
          <p:cNvSpPr txBox="1">
            <a:spLocks noChangeArrowheads="1"/>
          </p:cNvSpPr>
          <p:nvPr/>
        </p:nvSpPr>
        <p:spPr bwMode="auto">
          <a:xfrm>
            <a:off x="0" y="6237288"/>
            <a:ext cx="1512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Garamond" pitchFamily="18" charset="0"/>
              </a:rPr>
              <a:t>CALAMAI</a:t>
            </a:r>
          </a:p>
        </p:txBody>
      </p:sp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Picture 4" descr="Immagine 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0" name="Segnaposto numero diapositiva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96DA2FC6-A821-4D15-9030-C7FCCF7B9492}" type="slidenum">
              <a:rPr lang="it-IT" smtClean="0"/>
              <a:pPr/>
              <a:t>18</a:t>
            </a:fld>
            <a:endParaRPr lang="it-IT" smtClean="0"/>
          </a:p>
        </p:txBody>
      </p:sp>
      <p:sp>
        <p:nvSpPr>
          <p:cNvPr id="99331" name="CasellaDiTesto 4"/>
          <p:cNvSpPr txBox="1">
            <a:spLocks noChangeArrowheads="1"/>
          </p:cNvSpPr>
          <p:nvPr/>
        </p:nvSpPr>
        <p:spPr bwMode="auto">
          <a:xfrm>
            <a:off x="0" y="6237288"/>
            <a:ext cx="1512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Garamond" pitchFamily="18" charset="0"/>
              </a:rPr>
              <a:t>LUCHI</a:t>
            </a:r>
          </a:p>
        </p:txBody>
      </p:sp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4" descr="C:\Users\PC5\Desktop\DISEGNI\20141216_122800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4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6F449102-8CF2-4388-A6F0-1B47F82C37A3}" type="slidenum">
              <a:rPr lang="it-IT" smtClean="0">
                <a:solidFill>
                  <a:schemeClr val="tx2"/>
                </a:solidFill>
              </a:rPr>
              <a:pPr/>
              <a:t>19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100355" name="CasellaDiTesto 4"/>
          <p:cNvSpPr txBox="1">
            <a:spLocks noChangeArrowheads="1"/>
          </p:cNvSpPr>
          <p:nvPr/>
        </p:nvSpPr>
        <p:spPr bwMode="auto">
          <a:xfrm>
            <a:off x="0" y="6237288"/>
            <a:ext cx="1512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Garamond" pitchFamily="18" charset="0"/>
              </a:rPr>
              <a:t>SOLDATI</a:t>
            </a:r>
          </a:p>
        </p:txBody>
      </p:sp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C:\Users\PC5\Desktop\DISEGNI\20141216_12321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3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69AEAD78-C110-497A-BB7D-247FF9F0909E}" type="slidenum">
              <a:rPr lang="it-IT" smtClean="0">
                <a:solidFill>
                  <a:schemeClr val="tx2"/>
                </a:solidFill>
              </a:rPr>
              <a:pPr/>
              <a:t>20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102404" name="CasellaDiTesto 4"/>
          <p:cNvSpPr txBox="1">
            <a:spLocks noChangeArrowheads="1"/>
          </p:cNvSpPr>
          <p:nvPr/>
        </p:nvSpPr>
        <p:spPr bwMode="auto">
          <a:xfrm>
            <a:off x="0" y="6237288"/>
            <a:ext cx="1512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latin typeface="Garamond" pitchFamily="18" charset="0"/>
              </a:rPr>
              <a:t>TAURELLI</a:t>
            </a:r>
          </a:p>
        </p:txBody>
      </p:sp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C:\Users\PC5\Desktop\CARTELLONI\20141209_1057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8538" y="0"/>
            <a:ext cx="4606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Segnaposto numero diapositiva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C2419C11-8BA6-4290-A96E-5C9C9963EFAB}" type="slidenum">
              <a:rPr lang="it-IT" smtClean="0">
                <a:solidFill>
                  <a:schemeClr val="tx2"/>
                </a:solidFill>
              </a:rPr>
              <a:pPr/>
              <a:t>21</a:t>
            </a:fld>
            <a:endParaRPr lang="it-IT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C:\Users\PC5\Desktop\CARTELLONI\20141209_1057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89163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499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9449BBC6-37FF-4F4C-9986-BFB43371D3DB}" type="slidenum">
              <a:rPr lang="it-IT" smtClean="0">
                <a:solidFill>
                  <a:schemeClr val="tx2"/>
                </a:solidFill>
              </a:rPr>
              <a:pPr/>
              <a:t>22</a:t>
            </a:fld>
            <a:endParaRPr lang="it-IT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Immagine 4" descr="Immagine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7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625398FB-A7AD-49A9-837B-AE8318F639AA}" type="slidenum">
              <a:rPr lang="it-IT" smtClean="0">
                <a:solidFill>
                  <a:schemeClr val="tx2"/>
                </a:solidFill>
              </a:rPr>
              <a:pPr/>
              <a:t>23</a:t>
            </a:fld>
            <a:endParaRPr lang="it-IT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Immagine 3" descr="IMG_20150129_10555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822E3AF0-8B36-4759-854A-75ED9E524CF8}" type="slidenum">
              <a:rPr lang="it-IT" smtClean="0"/>
              <a:pPr/>
              <a:t>24</a:t>
            </a:fld>
            <a:endParaRPr lang="it-IT" smtClean="0"/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Immagine 3" descr="IMG_20150129_1059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1619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7416FAB6-A755-4366-A4B9-85837B1BDF4D}" type="slidenum">
              <a:rPr lang="it-IT" smtClean="0"/>
              <a:pPr/>
              <a:t>25</a:t>
            </a:fld>
            <a:endParaRPr lang="it-IT" smtClean="0"/>
          </a:p>
        </p:txBody>
      </p:sp>
    </p:spTree>
  </p:cSld>
  <p:clrMapOvr>
    <a:masterClrMapping/>
  </p:clrMapOvr>
  <p:transition spd="med" advClick="0" advTm="10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6335AF45-AB1F-4F5E-ABDB-E84FB4BBFA7A}" type="slidenum">
              <a:rPr lang="it-IT" smtClean="0"/>
              <a:pPr/>
              <a:t>26</a:t>
            </a:fld>
            <a:endParaRPr lang="it-IT" smtClean="0"/>
          </a:p>
        </p:txBody>
      </p:sp>
      <p:sp>
        <p:nvSpPr>
          <p:cNvPr id="116740" name="CasellaDiTesto 4"/>
          <p:cNvSpPr txBox="1">
            <a:spLocks noChangeArrowheads="1"/>
          </p:cNvSpPr>
          <p:nvPr/>
        </p:nvSpPr>
        <p:spPr bwMode="auto">
          <a:xfrm rot="-1181525">
            <a:off x="1758505" y="3534804"/>
            <a:ext cx="7488237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6600" dirty="0" err="1" smtClean="0">
                <a:latin typeface="Garamond" pitchFamily="18" charset="0"/>
              </a:rPr>
              <a:t>NEWPAPERS………</a:t>
            </a:r>
            <a:r>
              <a:rPr lang="it-IT" sz="6600" dirty="0" smtClean="0">
                <a:latin typeface="Garamond" pitchFamily="18" charset="0"/>
              </a:rPr>
              <a:t>..</a:t>
            </a:r>
            <a:endParaRPr lang="it-IT" sz="6600" dirty="0">
              <a:latin typeface="Garamond" pitchFamily="18" charset="0"/>
            </a:endParaRPr>
          </a:p>
        </p:txBody>
      </p:sp>
      <p:sp>
        <p:nvSpPr>
          <p:cNvPr id="116741" name="CasellaDiTesto 5"/>
          <p:cNvSpPr txBox="1">
            <a:spLocks noChangeArrowheads="1"/>
          </p:cNvSpPr>
          <p:nvPr/>
        </p:nvSpPr>
        <p:spPr bwMode="auto">
          <a:xfrm rot="-1075079">
            <a:off x="468313" y="1075700"/>
            <a:ext cx="63468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dirty="0" smtClean="0">
                <a:latin typeface="Garamond" pitchFamily="18" charset="0"/>
              </a:rPr>
              <a:t>MAGAZINES</a:t>
            </a:r>
            <a:endParaRPr lang="it-IT" sz="6000" dirty="0">
              <a:latin typeface="Garamond" pitchFamily="18" charset="0"/>
            </a:endParaRPr>
          </a:p>
        </p:txBody>
      </p:sp>
      <p:sp>
        <p:nvSpPr>
          <p:cNvPr id="10" name="CasellaDiTesto 5"/>
          <p:cNvSpPr txBox="1">
            <a:spLocks noChangeArrowheads="1"/>
          </p:cNvSpPr>
          <p:nvPr/>
        </p:nvSpPr>
        <p:spPr bwMode="auto">
          <a:xfrm rot="-1075079">
            <a:off x="1045928" y="2292455"/>
            <a:ext cx="63468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dirty="0" smtClean="0">
                <a:latin typeface="Garamond" pitchFamily="18" charset="0"/>
              </a:rPr>
              <a:t>AND</a:t>
            </a:r>
            <a:endParaRPr lang="it-IT" sz="6000" dirty="0">
              <a:latin typeface="Garamond" pitchFamily="18" charset="0"/>
            </a:endParaRPr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C66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E:\20150126174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5057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it-IT" smtClean="0"/>
              <a:t>ISTITUTO COMPRENSIVO NETTUNO III</a:t>
            </a:r>
          </a:p>
        </p:txBody>
      </p:sp>
      <p:sp>
        <p:nvSpPr>
          <p:cNvPr id="117764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CF0E4F61-9991-4D92-8A73-296531D3CC03}" type="slidenum">
              <a:rPr lang="it-IT" smtClean="0"/>
              <a:pPr/>
              <a:t>27</a:t>
            </a:fld>
            <a:endParaRPr lang="it-IT" smtClean="0"/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3" descr="E:\20150112211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75" y="0"/>
            <a:ext cx="5075238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Segnaposto piè di pagina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it-IT" smtClean="0"/>
              <a:t>ISTITUTO COMPRENSIVO NETTUNO III</a:t>
            </a:r>
          </a:p>
        </p:txBody>
      </p:sp>
      <p:sp>
        <p:nvSpPr>
          <p:cNvPr id="118788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046F695C-C215-4EF3-AA64-C65A34860815}" type="slidenum">
              <a:rPr lang="it-IT" smtClean="0"/>
              <a:pPr/>
              <a:t>28</a:t>
            </a:fld>
            <a:endParaRPr lang="it-IT" smtClean="0"/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CC66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F:\quinoa ingle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0"/>
            <a:ext cx="4968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F6DEC5B9-8AD4-4536-9366-9C910C512E7D}" type="slidenum">
              <a:rPr lang="it-IT" smtClean="0">
                <a:solidFill>
                  <a:schemeClr val="tx2"/>
                </a:solidFill>
              </a:rPr>
              <a:pPr/>
              <a:t>29</a:t>
            </a:fld>
            <a:endParaRPr lang="it-IT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000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Documents and Settings\ALUNNO\Desktop\testate\20150127105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975" y="0"/>
            <a:ext cx="4389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5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0B3C0737-8FC7-405E-9D32-C269CCC67921}" type="slidenum">
              <a:rPr lang="it-IT" smtClean="0"/>
              <a:pPr/>
              <a:t>30</a:t>
            </a:fld>
            <a:endParaRPr lang="it-IT" smtClean="0"/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egnaposto numero diapositiva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10574" y="6237311"/>
            <a:ext cx="733425" cy="401613"/>
          </a:xfrm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7C7C757F-B29B-47BC-990A-3539FC24DC23}" type="slidenum">
              <a:rPr lang="it-IT" smtClean="0">
                <a:solidFill>
                  <a:srgbClr val="000000"/>
                </a:solidFill>
              </a:rPr>
              <a:pPr/>
              <a:t>31</a:t>
            </a:fld>
            <a:endParaRPr lang="it-IT" smtClean="0">
              <a:solidFill>
                <a:srgbClr val="000000"/>
              </a:solidFill>
            </a:endParaRPr>
          </a:p>
        </p:txBody>
      </p:sp>
      <p:sp>
        <p:nvSpPr>
          <p:cNvPr id="121859" name="CasellaDiTesto 3"/>
          <p:cNvSpPr txBox="1">
            <a:spLocks noChangeArrowheads="1"/>
          </p:cNvSpPr>
          <p:nvPr/>
        </p:nvSpPr>
        <p:spPr bwMode="auto">
          <a:xfrm>
            <a:off x="900113" y="2781300"/>
            <a:ext cx="763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dirty="0" smtClean="0">
                <a:solidFill>
                  <a:srgbClr val="000000"/>
                </a:solidFill>
                <a:latin typeface="Garamond" pitchFamily="18" charset="0"/>
                <a:cs typeface="Arial" charset="0"/>
              </a:rPr>
              <a:t>AND </a:t>
            </a:r>
            <a:r>
              <a:rPr lang="it-IT" sz="6000" dirty="0" err="1" smtClean="0">
                <a:solidFill>
                  <a:srgbClr val="000000"/>
                </a:solidFill>
                <a:latin typeface="Garamond" pitchFamily="18" charset="0"/>
                <a:cs typeface="Arial" charset="0"/>
              </a:rPr>
              <a:t>NOW…</a:t>
            </a:r>
            <a:r>
              <a:rPr lang="it-IT" sz="6000" dirty="0" smtClean="0">
                <a:solidFill>
                  <a:srgbClr val="000000"/>
                </a:solidFill>
                <a:latin typeface="Garamond" pitchFamily="18" charset="0"/>
                <a:cs typeface="Arial" charset="0"/>
              </a:rPr>
              <a:t>.</a:t>
            </a:r>
            <a:endParaRPr lang="it-IT" sz="6000" dirty="0">
              <a:solidFill>
                <a:srgbClr val="000000"/>
              </a:solidFill>
              <a:latin typeface="Garamond" pitchFamily="18" charset="0"/>
              <a:cs typeface="Arial" charset="0"/>
            </a:endParaRPr>
          </a:p>
        </p:txBody>
      </p:sp>
    </p:spTree>
  </p:cSld>
  <p:clrMapOvr>
    <a:masterClrMapping/>
  </p:clrMapOvr>
  <p:transition spd="med" advClick="0" advTm="4000">
    <p:push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egnaposto numero diapositiva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10574" y="6237311"/>
            <a:ext cx="733425" cy="401613"/>
          </a:xfrm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7E44B828-467F-4222-9690-A017544DAEA7}" type="slidenum">
              <a:rPr lang="it-IT" smtClean="0">
                <a:solidFill>
                  <a:srgbClr val="000000"/>
                </a:solidFill>
              </a:rPr>
              <a:pPr/>
              <a:t>32</a:t>
            </a:fld>
            <a:endParaRPr lang="it-IT" smtClean="0">
              <a:solidFill>
                <a:srgbClr val="000000"/>
              </a:solidFill>
            </a:endParaRPr>
          </a:p>
        </p:txBody>
      </p:sp>
      <p:sp>
        <p:nvSpPr>
          <p:cNvPr id="5" name="CasellaDiTesto 4"/>
          <p:cNvSpPr txBox="1">
            <a:spLocks noChangeArrowheads="1"/>
          </p:cNvSpPr>
          <p:nvPr/>
        </p:nvSpPr>
        <p:spPr bwMode="auto">
          <a:xfrm>
            <a:off x="827584" y="2204864"/>
            <a:ext cx="76327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dirty="0" smtClean="0">
                <a:solidFill>
                  <a:srgbClr val="000000"/>
                </a:solidFill>
                <a:latin typeface="Garamond" pitchFamily="18" charset="0"/>
                <a:cs typeface="Arial" charset="0"/>
              </a:rPr>
              <a:t>BAG?OUR </a:t>
            </a:r>
          </a:p>
          <a:p>
            <a:pPr algn="ctr"/>
            <a:r>
              <a:rPr lang="it-IT" sz="6000" dirty="0" smtClean="0">
                <a:solidFill>
                  <a:srgbClr val="000000"/>
                </a:solidFill>
                <a:latin typeface="Garamond" pitchFamily="18" charset="0"/>
                <a:cs typeface="Arial" charset="0"/>
              </a:rPr>
              <a:t>SHOPPER</a:t>
            </a:r>
            <a:endParaRPr lang="it-IT" sz="6000" dirty="0">
              <a:solidFill>
                <a:srgbClr val="000000"/>
              </a:solidFill>
              <a:latin typeface="Garamond" pitchFamily="18" charset="0"/>
              <a:cs typeface="Arial" charset="0"/>
            </a:endParaRPr>
          </a:p>
        </p:txBody>
      </p:sp>
      <p:pic>
        <p:nvPicPr>
          <p:cNvPr id="6" name="Immagine 5" descr="IMG_20150203_1302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393758">
            <a:off x="471488" y="2066925"/>
            <a:ext cx="43561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magine 6" descr="IMG_20150203_13032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4067">
            <a:off x="5691188" y="1228725"/>
            <a:ext cx="280035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magine 8" descr="IMG_20150204_11585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6238" y="0"/>
            <a:ext cx="3489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magine 7" descr="IMG_20150203_130229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21878">
            <a:off x="3117850" y="2878138"/>
            <a:ext cx="1387475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D9C9463A-3D55-486A-87D0-4324B86EC730}" type="slidenum">
              <a:rPr lang="it-IT" smtClean="0">
                <a:solidFill>
                  <a:schemeClr val="tx2"/>
                </a:solidFill>
              </a:rPr>
              <a:pPr/>
              <a:t>33</a:t>
            </a:fld>
            <a:endParaRPr lang="it-IT" smtClean="0">
              <a:solidFill>
                <a:schemeClr val="tx2"/>
              </a:solidFill>
            </a:endParaRPr>
          </a:p>
        </p:txBody>
      </p:sp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1042988" y="404813"/>
            <a:ext cx="7058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 dirty="0" smtClean="0">
                <a:latin typeface="Garamond" pitchFamily="18" charset="0"/>
              </a:rPr>
              <a:t>3</a:t>
            </a:r>
            <a:r>
              <a:rPr lang="it-IT" sz="3600" baseline="30000" dirty="0" smtClean="0">
                <a:latin typeface="Garamond" pitchFamily="18" charset="0"/>
              </a:rPr>
              <a:t>A </a:t>
            </a:r>
            <a:r>
              <a:rPr lang="it-IT" sz="3600" dirty="0" smtClean="0">
                <a:latin typeface="Garamond" pitchFamily="18" charset="0"/>
              </a:rPr>
              <a:t>E STUDENTS</a:t>
            </a:r>
            <a:endParaRPr lang="it-IT" sz="3600" dirty="0">
              <a:latin typeface="Garamond" pitchFamily="18" charset="0"/>
            </a:endParaRPr>
          </a:p>
        </p:txBody>
      </p:sp>
      <p:sp>
        <p:nvSpPr>
          <p:cNvPr id="5" name="CasellaDiTesto 4"/>
          <p:cNvSpPr txBox="1">
            <a:spLocks noChangeArrowheads="1"/>
          </p:cNvSpPr>
          <p:nvPr/>
        </p:nvSpPr>
        <p:spPr bwMode="auto">
          <a:xfrm>
            <a:off x="323850" y="1582738"/>
            <a:ext cx="3527425" cy="369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ALLMUCA A. CHIARA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ARIOLI AURORA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BEN SALEM IHEB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CALAMAI FEDERICA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CARONES GIAMMARCO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CICCARELLI VALERIO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CONTE LORENZO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D’AMATO ROSALBA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FALCONE ERIKA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FRASCA ANDREA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GAROFOLO G. EDOARDO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IAVARAZZO F. SWAMI</a:t>
            </a:r>
          </a:p>
          <a:p>
            <a:pPr marL="342900" indent="-342900">
              <a:buFont typeface="Calibri" pitchFamily="34" charset="0"/>
              <a:buAutoNum type="arabicPeriod"/>
            </a:pPr>
            <a:r>
              <a:rPr lang="it-IT">
                <a:latin typeface="Garamond" pitchFamily="18" charset="0"/>
              </a:rPr>
              <a:t>IORIO RICCARDO</a:t>
            </a:r>
          </a:p>
        </p:txBody>
      </p:sp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5148263" y="1720850"/>
            <a:ext cx="35274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LAGANA’ NICOLO’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LUCHI SERENA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MASTROFINI LORENZO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PERUCCI EMANUELE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RENDA ELISA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RICCI M. TERESA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SALTINI FABRIZIO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SEPE ELENA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SOLDATI LUDOVICA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TAURELLI GAIA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VONA VALERIO</a:t>
            </a:r>
          </a:p>
          <a:p>
            <a:pPr marL="342900" indent="-342900">
              <a:buFont typeface="Calibri" pitchFamily="34" charset="0"/>
              <a:buAutoNum type="arabicPeriod" startAt="14"/>
            </a:pPr>
            <a:r>
              <a:rPr lang="it-IT">
                <a:latin typeface="Garamond" pitchFamily="18" charset="0"/>
              </a:rPr>
              <a:t>VUOLO MARCO</a:t>
            </a:r>
          </a:p>
        </p:txBody>
      </p:sp>
    </p:spTree>
  </p:cSld>
  <p:clrMapOvr>
    <a:masterClrMapping/>
  </p:clrMapOvr>
  <p:transition spd="med" advClick="0"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9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egnaposto numero diapositiva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17FE69EB-85CF-4FFE-8559-231F34674138}" type="slidenum">
              <a:rPr lang="it-IT" smtClean="0"/>
              <a:pPr/>
              <a:t>34</a:t>
            </a:fld>
            <a:endParaRPr lang="it-IT" smtClean="0"/>
          </a:p>
        </p:txBody>
      </p:sp>
      <p:pic>
        <p:nvPicPr>
          <p:cNvPr id="1026" name="Picture 2" descr="C:\Users\Utente\Desktop\IMG-20150729-WA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696"/>
            <a:ext cx="9144000" cy="54863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5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Segnaposto numero diapositiva 2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fld id="{F937EE5E-A29C-4A96-943E-A066B76B36C7}" type="slidenum">
              <a:rPr lang="it-IT" smtClean="0"/>
              <a:pPr/>
              <a:t>35</a:t>
            </a:fld>
            <a:endParaRPr lang="it-IT" smtClean="0"/>
          </a:p>
        </p:txBody>
      </p:sp>
      <p:sp>
        <p:nvSpPr>
          <p:cNvPr id="126980" name="CasellaDiTesto 3"/>
          <p:cNvSpPr txBox="1">
            <a:spLocks noChangeArrowheads="1"/>
          </p:cNvSpPr>
          <p:nvPr/>
        </p:nvSpPr>
        <p:spPr bwMode="auto">
          <a:xfrm>
            <a:off x="1475656" y="1340768"/>
            <a:ext cx="6408737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5400" dirty="0" smtClean="0">
                <a:latin typeface="Blackadder ITC" pitchFamily="82" charset="0"/>
              </a:rPr>
              <a:t>Thank you for your courtesy</a:t>
            </a:r>
            <a:br>
              <a:rPr lang="en-US" sz="5400" dirty="0" smtClean="0">
                <a:latin typeface="Blackadder ITC" pitchFamily="82" charset="0"/>
              </a:rPr>
            </a:br>
            <a:r>
              <a:rPr lang="en-US" sz="5400" dirty="0" smtClean="0">
                <a:latin typeface="Blackadder ITC" pitchFamily="82" charset="0"/>
              </a:rPr>
              <a:t>  Andean music, the author</a:t>
            </a:r>
            <a:r>
              <a:rPr lang="en-US" sz="5400" dirty="0" smtClean="0"/>
              <a:t>:</a:t>
            </a:r>
            <a:r>
              <a:rPr lang="it-IT" sz="5400" dirty="0" smtClean="0">
                <a:latin typeface="Blackadder ITC" pitchFamily="82" charset="0"/>
              </a:rPr>
              <a:t>Cecil </a:t>
            </a:r>
            <a:r>
              <a:rPr lang="it-IT" sz="5400" dirty="0" err="1">
                <a:latin typeface="Blackadder ITC" pitchFamily="82" charset="0"/>
              </a:rPr>
              <a:t>Gonzalez</a:t>
            </a:r>
            <a:endParaRPr lang="it-IT" sz="5400" dirty="0">
              <a:latin typeface="Blackadder ITC" pitchFamily="82" charset="0"/>
            </a:endParaRPr>
          </a:p>
        </p:txBody>
      </p:sp>
    </p:spTree>
  </p:cSld>
  <p:clrMapOvr>
    <a:masterClrMapping/>
  </p:clrMapOvr>
  <p:transition spd="med" advClick="0" advTm="700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ta">
  <a:themeElements>
    <a:clrScheme name="Carta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arta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rta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arta">
  <a:themeElements>
    <a:clrScheme name="Carta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arta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arta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1661</TotalTime>
  <Words>1291</Words>
  <Application>Microsoft Office PowerPoint</Application>
  <PresentationFormat>Presentazione su schermo (4:3)</PresentationFormat>
  <Paragraphs>221</Paragraphs>
  <Slides>35</Slides>
  <Notes>34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Titoli diapositive</vt:lpstr>
      </vt:variant>
      <vt:variant>
        <vt:i4>35</vt:i4>
      </vt:variant>
    </vt:vector>
  </HeadingPairs>
  <TitlesOfParts>
    <vt:vector size="38" baseType="lpstr">
      <vt:lpstr>Carta</vt:lpstr>
      <vt:lpstr>1_Tema di Office</vt:lpstr>
      <vt:lpstr>1_Carta</vt:lpstr>
      <vt:lpstr>Diapositiva 1</vt:lpstr>
      <vt:lpstr>Diapositiva 2</vt:lpstr>
      <vt:lpstr>Diapositiva 3</vt:lpstr>
      <vt:lpstr>Diapositiva 4</vt:lpstr>
      <vt:lpstr>  THE BIODIVERSITY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PC5</dc:creator>
  <cp:lastModifiedBy>CLAUDIO-HP</cp:lastModifiedBy>
  <cp:revision>194</cp:revision>
  <dcterms:created xsi:type="dcterms:W3CDTF">2015-01-03T10:31:35Z</dcterms:created>
  <dcterms:modified xsi:type="dcterms:W3CDTF">2015-07-30T05:44:08Z</dcterms:modified>
</cp:coreProperties>
</file>